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al Bold" panose="020B0704020202020204" pitchFamily="34" charset="0"/>
      <p:regular r:id="rId17"/>
      <p:bold r:id="rId18"/>
    </p:embeddedFont>
    <p:embeddedFont>
      <p:font typeface="Arial Bold Italics" panose="020B0604020202020204" charset="0"/>
      <p:regular r:id="rId19"/>
    </p:embeddedFont>
    <p:embeddedFont>
      <p:font typeface="Arial Italics" panose="020B0604020202020204" charset="0"/>
      <p:regular r:id="rId20"/>
    </p:embeddedFont>
    <p:embeddedFont>
      <p:font typeface="Canva Sans" panose="020B0604020202020204" charset="0"/>
      <p:regular r:id="rId21"/>
    </p:embeddedFont>
    <p:embeddedFont>
      <p:font typeface="Canva Sans Bold" panose="020B0604020202020204" charset="0"/>
      <p:regular r:id="rId22"/>
    </p:embeddedFont>
    <p:embeddedFont>
      <p:font typeface="Canva Sans Bold Italics" panose="020B0604020202020204" charset="0"/>
      <p:regular r:id="rId23"/>
    </p:embeddedFont>
    <p:embeddedFont>
      <p:font typeface="DM Serif Display" pitchFamily="2" charset="0"/>
      <p:regular r:id="rId24"/>
    </p:embeddedFont>
    <p:embeddedFont>
      <p:font typeface="Dynamo Condensed Bold" panose="020B0604020202020204" charset="0"/>
      <p:regular r:id="rId25"/>
    </p:embeddedFont>
    <p:embeddedFont>
      <p:font typeface="Garamond Bold" panose="02020804030307010803" pitchFamily="18" charset="0"/>
      <p:regular r:id="rId26"/>
      <p:bold r:id="rId27"/>
    </p:embeddedFont>
    <p:embeddedFont>
      <p:font typeface="Helios Bold" panose="020B0604020202020204" charset="0"/>
      <p:regular r:id="rId28"/>
    </p:embeddedFont>
    <p:embeddedFont>
      <p:font typeface="Oswald" panose="00000500000000000000" pitchFamily="2" charset="0"/>
      <p:regular r:id="rId29"/>
    </p:embeddedFont>
    <p:embeddedFont>
      <p:font typeface="Oswald Bold" panose="00000800000000000000" charset="0"/>
      <p:regular r:id="rId30"/>
    </p:embeddedFont>
    <p:embeddedFont>
      <p:font typeface="Times New Roman Bold" panose="02020803070505020304" pitchFamily="18"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87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svg"/><Relationship Id="rId2" Type="http://schemas.openxmlformats.org/officeDocument/2006/relationships/image" Target="../media/image10.png"/><Relationship Id="rId16"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45418" y="8251508"/>
            <a:ext cx="4766050" cy="1813560"/>
          </a:xfrm>
          <a:prstGeom prst="rect">
            <a:avLst/>
          </a:prstGeom>
        </p:spPr>
        <p:txBody>
          <a:bodyPr lIns="0" tIns="0" rIns="0" bIns="0" rtlCol="0" anchor="t">
            <a:spAutoFit/>
          </a:bodyPr>
          <a:lstStyle/>
          <a:p>
            <a:pPr algn="ctr">
              <a:lnSpc>
                <a:spcPts val="4680"/>
              </a:lnSpc>
            </a:pPr>
            <a:r>
              <a:rPr lang="en-US" sz="2600" b="1">
                <a:solidFill>
                  <a:srgbClr val="000000"/>
                </a:solidFill>
                <a:latin typeface="Arial Bold"/>
                <a:ea typeface="Arial Bold"/>
                <a:cs typeface="Arial Bold"/>
                <a:sym typeface="Arial Bold"/>
              </a:rPr>
              <a:t>Dr. A. R. Mahajan  </a:t>
            </a:r>
          </a:p>
          <a:p>
            <a:pPr algn="ctr">
              <a:lnSpc>
                <a:spcPts val="4680"/>
              </a:lnSpc>
            </a:pPr>
            <a:r>
              <a:rPr lang="en-US" sz="2600" b="1">
                <a:solidFill>
                  <a:srgbClr val="000000"/>
                </a:solidFill>
                <a:latin typeface="Arial Bold"/>
                <a:ea typeface="Arial Bold"/>
                <a:cs typeface="Arial Bold"/>
                <a:sym typeface="Arial Bold"/>
              </a:rPr>
              <a:t>HOD, </a:t>
            </a:r>
            <a:r>
              <a:rPr lang="en-US" sz="2600" i="1">
                <a:solidFill>
                  <a:srgbClr val="000000"/>
                </a:solidFill>
                <a:latin typeface="Arial Italics"/>
                <a:ea typeface="Arial Italics"/>
                <a:cs typeface="Arial Italics"/>
                <a:sym typeface="Arial Italics"/>
              </a:rPr>
              <a:t>Information Technology </a:t>
            </a:r>
          </a:p>
          <a:p>
            <a:pPr algn="just">
              <a:lnSpc>
                <a:spcPts val="5039"/>
              </a:lnSpc>
            </a:pPr>
            <a:endParaRPr lang="en-US" sz="2600" i="1">
              <a:solidFill>
                <a:srgbClr val="000000"/>
              </a:solidFill>
              <a:latin typeface="Arial Italics"/>
              <a:ea typeface="Arial Italics"/>
              <a:cs typeface="Arial Italics"/>
              <a:sym typeface="Arial Italics"/>
            </a:endParaRPr>
          </a:p>
        </p:txBody>
      </p:sp>
      <p:grpSp>
        <p:nvGrpSpPr>
          <p:cNvPr id="3" name="Group 3"/>
          <p:cNvGrpSpPr/>
          <p:nvPr/>
        </p:nvGrpSpPr>
        <p:grpSpPr>
          <a:xfrm>
            <a:off x="0" y="9753593"/>
            <a:ext cx="18288000" cy="934823"/>
            <a:chOff x="0" y="0"/>
            <a:chExt cx="24384000" cy="1246430"/>
          </a:xfrm>
        </p:grpSpPr>
        <p:sp>
          <p:nvSpPr>
            <p:cNvPr id="4" name="Freeform 4"/>
            <p:cNvSpPr/>
            <p:nvPr/>
          </p:nvSpPr>
          <p:spPr>
            <a:xfrm>
              <a:off x="0" y="0"/>
              <a:ext cx="24384000" cy="1246366"/>
            </a:xfrm>
            <a:custGeom>
              <a:avLst/>
              <a:gdLst/>
              <a:ahLst/>
              <a:cxnLst/>
              <a:rect l="l" t="t" r="r" b="b"/>
              <a:pathLst>
                <a:path w="24384000" h="1246366">
                  <a:moveTo>
                    <a:pt x="0" y="0"/>
                  </a:moveTo>
                  <a:lnTo>
                    <a:pt x="24384000" y="0"/>
                  </a:lnTo>
                  <a:lnTo>
                    <a:pt x="24384000" y="1246366"/>
                  </a:lnTo>
                  <a:lnTo>
                    <a:pt x="0" y="1246366"/>
                  </a:lnTo>
                  <a:close/>
                </a:path>
              </a:pathLst>
            </a:custGeom>
            <a:solidFill>
              <a:srgbClr val="0070C0"/>
            </a:solidFill>
          </p:spPr>
        </p:sp>
      </p:grpSp>
      <p:sp>
        <p:nvSpPr>
          <p:cNvPr id="5" name="Freeform 5"/>
          <p:cNvSpPr/>
          <p:nvPr/>
        </p:nvSpPr>
        <p:spPr>
          <a:xfrm>
            <a:off x="1558545" y="-439961"/>
            <a:ext cx="2384783" cy="2935933"/>
          </a:xfrm>
          <a:custGeom>
            <a:avLst/>
            <a:gdLst/>
            <a:ahLst/>
            <a:cxnLst/>
            <a:rect l="l" t="t" r="r" b="b"/>
            <a:pathLst>
              <a:path w="2384783" h="2935933">
                <a:moveTo>
                  <a:pt x="0" y="0"/>
                </a:moveTo>
                <a:lnTo>
                  <a:pt x="2384783" y="0"/>
                </a:lnTo>
                <a:lnTo>
                  <a:pt x="2384783" y="2935933"/>
                </a:lnTo>
                <a:lnTo>
                  <a:pt x="0" y="2935933"/>
                </a:lnTo>
                <a:lnTo>
                  <a:pt x="0" y="0"/>
                </a:lnTo>
                <a:close/>
              </a:path>
            </a:pathLst>
          </a:custGeom>
          <a:blipFill>
            <a:blip r:embed="rId2"/>
            <a:stretch>
              <a:fillRect/>
            </a:stretch>
          </a:blipFill>
        </p:spPr>
      </p:sp>
      <p:sp>
        <p:nvSpPr>
          <p:cNvPr id="6" name="TextBox 6"/>
          <p:cNvSpPr txBox="1"/>
          <p:nvPr/>
        </p:nvSpPr>
        <p:spPr>
          <a:xfrm>
            <a:off x="1058635" y="2934122"/>
            <a:ext cx="16414993" cy="4171950"/>
          </a:xfrm>
          <a:prstGeom prst="rect">
            <a:avLst/>
          </a:prstGeom>
        </p:spPr>
        <p:txBody>
          <a:bodyPr lIns="0" tIns="0" rIns="0" bIns="0" rtlCol="0" anchor="t">
            <a:spAutoFit/>
          </a:bodyPr>
          <a:lstStyle/>
          <a:p>
            <a:pPr algn="ctr">
              <a:lnSpc>
                <a:spcPts val="8495"/>
              </a:lnSpc>
            </a:pPr>
            <a:r>
              <a:rPr lang="en-US" sz="7079" b="1">
                <a:solidFill>
                  <a:srgbClr val="012133"/>
                </a:solidFill>
                <a:latin typeface="Garamond Bold"/>
                <a:ea typeface="Garamond Bold"/>
                <a:cs typeface="Garamond Bold"/>
                <a:sym typeface="Garamond Bold"/>
              </a:rPr>
              <a:t>“Elevating Syscalls to privileged Actions to Prevent Unauthorized Software Attacks”</a:t>
            </a:r>
          </a:p>
          <a:p>
            <a:pPr algn="ctr">
              <a:lnSpc>
                <a:spcPts val="4776"/>
              </a:lnSpc>
            </a:pPr>
            <a:r>
              <a:rPr lang="en-US" sz="3980" b="1">
                <a:solidFill>
                  <a:srgbClr val="012133"/>
                </a:solidFill>
                <a:latin typeface="Garamond Bold"/>
                <a:ea typeface="Garamond Bold"/>
                <a:cs typeface="Garamond Bold"/>
                <a:sym typeface="Garamond Bold"/>
              </a:rPr>
              <a:t> </a:t>
            </a:r>
            <a:r>
              <a:rPr lang="en-US" sz="3980" b="1">
                <a:solidFill>
                  <a:srgbClr val="595959"/>
                </a:solidFill>
                <a:latin typeface="Garamond Bold"/>
                <a:ea typeface="Garamond Bold"/>
                <a:cs typeface="Garamond Bold"/>
                <a:sym typeface="Garamond Bold"/>
              </a:rPr>
              <a:t> </a:t>
            </a:r>
          </a:p>
          <a:p>
            <a:pPr algn="ctr">
              <a:lnSpc>
                <a:spcPts val="11232"/>
              </a:lnSpc>
            </a:pPr>
            <a:endParaRPr lang="en-US" sz="3980" b="1">
              <a:solidFill>
                <a:srgbClr val="595959"/>
              </a:solidFill>
              <a:latin typeface="Garamond Bold"/>
              <a:ea typeface="Garamond Bold"/>
              <a:cs typeface="Garamond Bold"/>
              <a:sym typeface="Garamond Bold"/>
            </a:endParaRPr>
          </a:p>
        </p:txBody>
      </p:sp>
      <p:sp>
        <p:nvSpPr>
          <p:cNvPr id="7" name="TextBox 7"/>
          <p:cNvSpPr txBox="1"/>
          <p:nvPr/>
        </p:nvSpPr>
        <p:spPr>
          <a:xfrm>
            <a:off x="10363821" y="5515927"/>
            <a:ext cx="5660650" cy="2935605"/>
          </a:xfrm>
          <a:prstGeom prst="rect">
            <a:avLst/>
          </a:prstGeom>
        </p:spPr>
        <p:txBody>
          <a:bodyPr lIns="0" tIns="0" rIns="0" bIns="0" rtlCol="0" anchor="t">
            <a:spAutoFit/>
          </a:bodyPr>
          <a:lstStyle/>
          <a:p>
            <a:pPr algn="ctr">
              <a:lnSpc>
                <a:spcPts val="5219"/>
              </a:lnSpc>
            </a:pPr>
            <a:r>
              <a:rPr lang="en-US" sz="2899" b="1">
                <a:solidFill>
                  <a:srgbClr val="000000"/>
                </a:solidFill>
                <a:latin typeface="Arial Bold"/>
                <a:ea typeface="Arial Bold"/>
                <a:cs typeface="Arial Bold"/>
                <a:sym typeface="Arial Bold"/>
              </a:rPr>
              <a:t>Atharva P. Bhajan </a:t>
            </a:r>
          </a:p>
          <a:p>
            <a:pPr algn="ctr">
              <a:lnSpc>
                <a:spcPts val="4320"/>
              </a:lnSpc>
            </a:pPr>
            <a:r>
              <a:rPr lang="en-US" sz="2400" i="1">
                <a:solidFill>
                  <a:srgbClr val="000000"/>
                </a:solidFill>
                <a:latin typeface="Arial Italics"/>
                <a:ea typeface="Arial Italics"/>
                <a:cs typeface="Arial Italics"/>
                <a:sym typeface="Arial Italics"/>
              </a:rPr>
              <a:t>IT 5th Semester </a:t>
            </a:r>
          </a:p>
          <a:p>
            <a:pPr algn="ctr">
              <a:lnSpc>
                <a:spcPts val="4320"/>
              </a:lnSpc>
            </a:pPr>
            <a:r>
              <a:rPr lang="en-US" sz="2400" i="1">
                <a:solidFill>
                  <a:srgbClr val="000000"/>
                </a:solidFill>
                <a:latin typeface="Arial Italics"/>
                <a:ea typeface="Arial Italics"/>
                <a:cs typeface="Arial Italics"/>
                <a:sym typeface="Arial Italics"/>
              </a:rPr>
              <a:t>Co-Presenter</a:t>
            </a:r>
          </a:p>
          <a:p>
            <a:pPr algn="ctr">
              <a:lnSpc>
                <a:spcPts val="4320"/>
              </a:lnSpc>
            </a:pPr>
            <a:r>
              <a:rPr lang="en-US" sz="2400" i="1">
                <a:solidFill>
                  <a:srgbClr val="000000"/>
                </a:solidFill>
                <a:latin typeface="Arial Italics"/>
                <a:ea typeface="Arial Italics"/>
                <a:cs typeface="Arial Italics"/>
                <a:sym typeface="Arial Italics"/>
              </a:rPr>
              <a:t> </a:t>
            </a:r>
          </a:p>
          <a:p>
            <a:pPr algn="just">
              <a:lnSpc>
                <a:spcPts val="5039"/>
              </a:lnSpc>
            </a:pPr>
            <a:endParaRPr lang="en-US" sz="2400" i="1">
              <a:solidFill>
                <a:srgbClr val="000000"/>
              </a:solidFill>
              <a:latin typeface="Arial Italics"/>
              <a:ea typeface="Arial Italics"/>
              <a:cs typeface="Arial Italics"/>
              <a:sym typeface="Arial Italics"/>
            </a:endParaRPr>
          </a:p>
        </p:txBody>
      </p:sp>
      <p:sp>
        <p:nvSpPr>
          <p:cNvPr id="8" name="TextBox 8"/>
          <p:cNvSpPr txBox="1"/>
          <p:nvPr/>
        </p:nvSpPr>
        <p:spPr>
          <a:xfrm>
            <a:off x="10151962" y="8251508"/>
            <a:ext cx="5660650" cy="1765935"/>
          </a:xfrm>
          <a:prstGeom prst="rect">
            <a:avLst/>
          </a:prstGeom>
        </p:spPr>
        <p:txBody>
          <a:bodyPr lIns="0" tIns="0" rIns="0" bIns="0" rtlCol="0" anchor="t">
            <a:spAutoFit/>
          </a:bodyPr>
          <a:lstStyle/>
          <a:p>
            <a:pPr algn="ctr">
              <a:lnSpc>
                <a:spcPts val="4680"/>
              </a:lnSpc>
            </a:pPr>
            <a:r>
              <a:rPr lang="en-US" sz="2600" b="1" i="1">
                <a:solidFill>
                  <a:srgbClr val="000000"/>
                </a:solidFill>
                <a:latin typeface="Arial Bold Italics"/>
                <a:ea typeface="Arial Bold Italics"/>
                <a:cs typeface="Arial Bold Italics"/>
                <a:sym typeface="Arial Bold Italics"/>
              </a:rPr>
              <a:t>Prof. L. L. Bhadekar </a:t>
            </a:r>
          </a:p>
          <a:p>
            <a:pPr algn="ctr">
              <a:lnSpc>
                <a:spcPts val="4320"/>
              </a:lnSpc>
            </a:pPr>
            <a:r>
              <a:rPr lang="en-US" sz="2400" b="1" i="1">
                <a:solidFill>
                  <a:srgbClr val="000000"/>
                </a:solidFill>
                <a:latin typeface="Arial Bold Italics"/>
                <a:ea typeface="Arial Bold Italics"/>
                <a:cs typeface="Arial Bold Italics"/>
                <a:sym typeface="Arial Bold Italics"/>
              </a:rPr>
              <a:t>Lecturer</a:t>
            </a:r>
            <a:r>
              <a:rPr lang="en-US" sz="2400" i="1">
                <a:solidFill>
                  <a:srgbClr val="000000"/>
                </a:solidFill>
                <a:latin typeface="Arial Italics"/>
                <a:ea typeface="Arial Italics"/>
                <a:cs typeface="Arial Italics"/>
                <a:sym typeface="Arial Italics"/>
              </a:rPr>
              <a:t>, Information Technology </a:t>
            </a:r>
          </a:p>
          <a:p>
            <a:pPr algn="just">
              <a:lnSpc>
                <a:spcPts val="5039"/>
              </a:lnSpc>
            </a:pPr>
            <a:endParaRPr lang="en-US" sz="2400" i="1">
              <a:solidFill>
                <a:srgbClr val="000000"/>
              </a:solidFill>
              <a:latin typeface="Arial Italics"/>
              <a:ea typeface="Arial Italics"/>
              <a:cs typeface="Arial Italics"/>
              <a:sym typeface="Arial Italics"/>
            </a:endParaRPr>
          </a:p>
        </p:txBody>
      </p:sp>
      <p:sp>
        <p:nvSpPr>
          <p:cNvPr id="9" name="TextBox 9"/>
          <p:cNvSpPr txBox="1"/>
          <p:nvPr/>
        </p:nvSpPr>
        <p:spPr>
          <a:xfrm>
            <a:off x="3943328" y="228864"/>
            <a:ext cx="12417266" cy="1028688"/>
          </a:xfrm>
          <a:prstGeom prst="rect">
            <a:avLst/>
          </a:prstGeom>
        </p:spPr>
        <p:txBody>
          <a:bodyPr lIns="0" tIns="0" rIns="0" bIns="0" rtlCol="0" anchor="t">
            <a:spAutoFit/>
          </a:bodyPr>
          <a:lstStyle/>
          <a:p>
            <a:pPr algn="ctr">
              <a:lnSpc>
                <a:spcPts val="8400"/>
              </a:lnSpc>
            </a:pPr>
            <a:r>
              <a:rPr lang="en-US" sz="6000" b="1">
                <a:solidFill>
                  <a:srgbClr val="000000"/>
                </a:solidFill>
                <a:latin typeface="Canva Sans Bold"/>
                <a:ea typeface="Canva Sans Bold"/>
                <a:cs typeface="Canva Sans Bold"/>
                <a:sym typeface="Canva Sans Bold"/>
              </a:rPr>
              <a:t>Government Polytechnic Nagpur </a:t>
            </a:r>
          </a:p>
        </p:txBody>
      </p:sp>
      <p:sp>
        <p:nvSpPr>
          <p:cNvPr id="10" name="TextBox 10"/>
          <p:cNvSpPr txBox="1"/>
          <p:nvPr/>
        </p:nvSpPr>
        <p:spPr>
          <a:xfrm>
            <a:off x="6911854" y="1353061"/>
            <a:ext cx="6480215" cy="738504"/>
          </a:xfrm>
          <a:prstGeom prst="rect">
            <a:avLst/>
          </a:prstGeom>
        </p:spPr>
        <p:txBody>
          <a:bodyPr lIns="0" tIns="0" rIns="0" bIns="0" rtlCol="0" anchor="t">
            <a:spAutoFit/>
          </a:bodyPr>
          <a:lstStyle/>
          <a:p>
            <a:pPr algn="ctr">
              <a:lnSpc>
                <a:spcPts val="6020"/>
              </a:lnSpc>
            </a:pPr>
            <a:r>
              <a:rPr lang="en-US" sz="4300" b="1" i="1">
                <a:solidFill>
                  <a:srgbClr val="000000"/>
                </a:solidFill>
                <a:latin typeface="Canva Sans Bold Italics"/>
                <a:ea typeface="Canva Sans Bold Italics"/>
                <a:cs typeface="Canva Sans Bold Italics"/>
                <a:sym typeface="Canva Sans Bold Italics"/>
              </a:rPr>
              <a:t>Information</a:t>
            </a:r>
            <a:r>
              <a:rPr lang="en-US" sz="4300" b="1">
                <a:solidFill>
                  <a:srgbClr val="000000"/>
                </a:solidFill>
                <a:latin typeface="Canva Sans Bold"/>
                <a:ea typeface="Canva Sans Bold"/>
                <a:cs typeface="Canva Sans Bold"/>
                <a:sym typeface="Canva Sans Bold"/>
              </a:rPr>
              <a:t> </a:t>
            </a:r>
            <a:r>
              <a:rPr lang="en-US" sz="4300" b="1" i="1">
                <a:solidFill>
                  <a:srgbClr val="000000"/>
                </a:solidFill>
                <a:latin typeface="Canva Sans Bold Italics"/>
                <a:ea typeface="Canva Sans Bold Italics"/>
                <a:cs typeface="Canva Sans Bold Italics"/>
                <a:sym typeface="Canva Sans Bold Italics"/>
              </a:rPr>
              <a:t>Technology</a:t>
            </a:r>
          </a:p>
        </p:txBody>
      </p:sp>
      <p:sp>
        <p:nvSpPr>
          <p:cNvPr id="11" name="TextBox 11"/>
          <p:cNvSpPr txBox="1"/>
          <p:nvPr/>
        </p:nvSpPr>
        <p:spPr>
          <a:xfrm>
            <a:off x="958224" y="7486378"/>
            <a:ext cx="4070976" cy="537844"/>
          </a:xfrm>
          <a:prstGeom prst="rect">
            <a:avLst/>
          </a:prstGeom>
        </p:spPr>
        <p:txBody>
          <a:bodyPr wrap="square" lIns="0" tIns="0" rIns="0" bIns="0" rtlCol="0" anchor="t">
            <a:spAutoFit/>
          </a:bodyPr>
          <a:lstStyle/>
          <a:p>
            <a:pPr algn="ctr">
              <a:lnSpc>
                <a:spcPts val="4480"/>
              </a:lnSpc>
            </a:pPr>
            <a:r>
              <a:rPr lang="en-US" sz="3200" b="1" i="1" dirty="0">
                <a:solidFill>
                  <a:srgbClr val="000000"/>
                </a:solidFill>
                <a:latin typeface="Canva Sans Bold Italics"/>
                <a:ea typeface="Canva Sans Bold Italics"/>
                <a:cs typeface="Canva Sans Bold Italics"/>
                <a:sym typeface="Canva Sans Bold Italics"/>
              </a:rPr>
              <a:t>Under Guidance of:</a:t>
            </a:r>
          </a:p>
        </p:txBody>
      </p:sp>
      <p:sp>
        <p:nvSpPr>
          <p:cNvPr id="12" name="TextBox 12"/>
          <p:cNvSpPr txBox="1"/>
          <p:nvPr/>
        </p:nvSpPr>
        <p:spPr>
          <a:xfrm>
            <a:off x="2350818" y="5515927"/>
            <a:ext cx="5660650" cy="2935605"/>
          </a:xfrm>
          <a:prstGeom prst="rect">
            <a:avLst/>
          </a:prstGeom>
        </p:spPr>
        <p:txBody>
          <a:bodyPr lIns="0" tIns="0" rIns="0" bIns="0" rtlCol="0" anchor="t">
            <a:spAutoFit/>
          </a:bodyPr>
          <a:lstStyle/>
          <a:p>
            <a:pPr algn="ctr">
              <a:lnSpc>
                <a:spcPts val="5219"/>
              </a:lnSpc>
            </a:pPr>
            <a:r>
              <a:rPr lang="en-US" sz="2899" b="1" dirty="0">
                <a:solidFill>
                  <a:srgbClr val="000000"/>
                </a:solidFill>
                <a:latin typeface="Arial Bold"/>
                <a:ea typeface="Arial Bold"/>
                <a:cs typeface="Arial Bold"/>
                <a:sym typeface="Arial Bold"/>
              </a:rPr>
              <a:t>Parth P. Thakre</a:t>
            </a:r>
          </a:p>
          <a:p>
            <a:pPr algn="ctr">
              <a:lnSpc>
                <a:spcPts val="4320"/>
              </a:lnSpc>
            </a:pPr>
            <a:r>
              <a:rPr lang="en-US" sz="2400" i="1" dirty="0">
                <a:solidFill>
                  <a:srgbClr val="000000"/>
                </a:solidFill>
                <a:latin typeface="Arial Italics"/>
                <a:ea typeface="Arial Italics"/>
                <a:cs typeface="Arial Italics"/>
                <a:sym typeface="Arial Italics"/>
              </a:rPr>
              <a:t>IT 5th Semester</a:t>
            </a:r>
          </a:p>
          <a:p>
            <a:pPr algn="ctr">
              <a:lnSpc>
                <a:spcPts val="4320"/>
              </a:lnSpc>
            </a:pPr>
            <a:r>
              <a:rPr lang="en-US" sz="2400" i="1" dirty="0">
                <a:solidFill>
                  <a:srgbClr val="000000"/>
                </a:solidFill>
                <a:latin typeface="Arial Italics"/>
                <a:ea typeface="Arial Italics"/>
                <a:cs typeface="Arial Italics"/>
                <a:sym typeface="Arial Italics"/>
              </a:rPr>
              <a:t>Presenter </a:t>
            </a:r>
          </a:p>
          <a:p>
            <a:pPr algn="ctr">
              <a:lnSpc>
                <a:spcPts val="4320"/>
              </a:lnSpc>
            </a:pPr>
            <a:r>
              <a:rPr lang="en-US" sz="2400" i="1" dirty="0">
                <a:solidFill>
                  <a:srgbClr val="000000"/>
                </a:solidFill>
                <a:latin typeface="Arial Italics"/>
                <a:ea typeface="Arial Italics"/>
                <a:cs typeface="Arial Italics"/>
                <a:sym typeface="Arial Italics"/>
              </a:rPr>
              <a:t> </a:t>
            </a:r>
          </a:p>
          <a:p>
            <a:pPr algn="just">
              <a:lnSpc>
                <a:spcPts val="5039"/>
              </a:lnSpc>
            </a:pPr>
            <a:endParaRPr lang="en-US" sz="2400" i="1" dirty="0">
              <a:solidFill>
                <a:srgbClr val="000000"/>
              </a:solidFill>
              <a:latin typeface="Arial Italics"/>
              <a:ea typeface="Arial Italics"/>
              <a:cs typeface="Arial Italics"/>
              <a:sym typeface="Arial Italics"/>
            </a:endParaRPr>
          </a:p>
        </p:txBody>
      </p:sp>
      <p:sp>
        <p:nvSpPr>
          <p:cNvPr id="13" name="TextBox 13"/>
          <p:cNvSpPr txBox="1"/>
          <p:nvPr/>
        </p:nvSpPr>
        <p:spPr>
          <a:xfrm>
            <a:off x="17259300" y="9670460"/>
            <a:ext cx="169545" cy="550545"/>
          </a:xfrm>
          <a:prstGeom prst="rect">
            <a:avLst/>
          </a:prstGeom>
        </p:spPr>
        <p:txBody>
          <a:bodyPr lIns="0" tIns="0" rIns="0" bIns="0" rtlCol="0" anchor="t">
            <a:spAutoFit/>
          </a:bodyPr>
          <a:lstStyle/>
          <a:p>
            <a:pPr algn="ctr">
              <a:lnSpc>
                <a:spcPts val="4320"/>
              </a:lnSpc>
              <a:spcBef>
                <a:spcPct val="0"/>
              </a:spcBef>
            </a:pPr>
            <a:r>
              <a:rPr lang="en-US" sz="2400" i="1">
                <a:solidFill>
                  <a:srgbClr val="FFFFFF"/>
                </a:solidFill>
                <a:latin typeface="Arial Italics"/>
                <a:ea typeface="Arial Italics"/>
                <a:cs typeface="Arial Italics"/>
                <a:sym typeface="Arial Italic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893" y="1093171"/>
            <a:ext cx="17759007" cy="8986036"/>
            <a:chOff x="0" y="0"/>
            <a:chExt cx="2740310" cy="1386594"/>
          </a:xfrm>
        </p:grpSpPr>
        <p:sp>
          <p:nvSpPr>
            <p:cNvPr id="3" name="Freeform 3"/>
            <p:cNvSpPr/>
            <p:nvPr/>
          </p:nvSpPr>
          <p:spPr>
            <a:xfrm>
              <a:off x="0" y="0"/>
              <a:ext cx="2740310" cy="1386594"/>
            </a:xfrm>
            <a:custGeom>
              <a:avLst/>
              <a:gdLst/>
              <a:ahLst/>
              <a:cxnLst/>
              <a:rect l="l" t="t" r="r" b="b"/>
              <a:pathLst>
                <a:path w="2740310" h="1386594">
                  <a:moveTo>
                    <a:pt x="43594" y="0"/>
                  </a:moveTo>
                  <a:lnTo>
                    <a:pt x="2696716" y="0"/>
                  </a:lnTo>
                  <a:cubicBezTo>
                    <a:pt x="2708278" y="0"/>
                    <a:pt x="2719366" y="4593"/>
                    <a:pt x="2727542" y="12768"/>
                  </a:cubicBezTo>
                  <a:cubicBezTo>
                    <a:pt x="2735717" y="20944"/>
                    <a:pt x="2740310" y="32032"/>
                    <a:pt x="2740310" y="43594"/>
                  </a:cubicBezTo>
                  <a:lnTo>
                    <a:pt x="2740310" y="1342999"/>
                  </a:lnTo>
                  <a:cubicBezTo>
                    <a:pt x="2740310" y="1367076"/>
                    <a:pt x="2720792" y="1386594"/>
                    <a:pt x="2696716" y="1386594"/>
                  </a:cubicBezTo>
                  <a:lnTo>
                    <a:pt x="43594" y="1386594"/>
                  </a:lnTo>
                  <a:cubicBezTo>
                    <a:pt x="19518" y="1386594"/>
                    <a:pt x="0" y="1367076"/>
                    <a:pt x="0" y="1342999"/>
                  </a:cubicBezTo>
                  <a:lnTo>
                    <a:pt x="0" y="43594"/>
                  </a:lnTo>
                  <a:cubicBezTo>
                    <a:pt x="0" y="19518"/>
                    <a:pt x="19518" y="0"/>
                    <a:pt x="43594" y="0"/>
                  </a:cubicBezTo>
                  <a:close/>
                </a:path>
              </a:pathLst>
            </a:custGeom>
            <a:solidFill>
              <a:srgbClr val="FFFFFF"/>
            </a:solidFill>
            <a:ln w="19050" cap="rnd">
              <a:solidFill>
                <a:srgbClr val="000000"/>
              </a:solidFill>
              <a:prstDash val="solid"/>
              <a:round/>
            </a:ln>
          </p:spPr>
        </p:sp>
        <p:sp>
          <p:nvSpPr>
            <p:cNvPr id="4" name="TextBox 4"/>
            <p:cNvSpPr txBox="1"/>
            <p:nvPr/>
          </p:nvSpPr>
          <p:spPr>
            <a:xfrm>
              <a:off x="0" y="-190500"/>
              <a:ext cx="2740310" cy="1577094"/>
            </a:xfrm>
            <a:prstGeom prst="rect">
              <a:avLst/>
            </a:prstGeom>
          </p:spPr>
          <p:txBody>
            <a:bodyPr lIns="86707" tIns="86707" rIns="86707" bIns="86707" rtlCol="0" anchor="ctr"/>
            <a:lstStyle/>
            <a:p>
              <a:pPr algn="ctr">
                <a:lnSpc>
                  <a:spcPts val="4320"/>
                </a:lnSpc>
              </a:pPr>
              <a:endParaRPr/>
            </a:p>
          </p:txBody>
        </p:sp>
      </p:grpSp>
      <p:grpSp>
        <p:nvGrpSpPr>
          <p:cNvPr id="5" name="Group 5"/>
          <p:cNvGrpSpPr/>
          <p:nvPr/>
        </p:nvGrpSpPr>
        <p:grpSpPr>
          <a:xfrm>
            <a:off x="2578514" y="595939"/>
            <a:ext cx="12684027" cy="1596954"/>
            <a:chOff x="0" y="0"/>
            <a:chExt cx="2069020" cy="260495"/>
          </a:xfrm>
        </p:grpSpPr>
        <p:sp>
          <p:nvSpPr>
            <p:cNvPr id="6" name="Freeform 6"/>
            <p:cNvSpPr/>
            <p:nvPr/>
          </p:nvSpPr>
          <p:spPr>
            <a:xfrm>
              <a:off x="0" y="0"/>
              <a:ext cx="2069020" cy="260495"/>
            </a:xfrm>
            <a:custGeom>
              <a:avLst/>
              <a:gdLst/>
              <a:ahLst/>
              <a:cxnLst/>
              <a:rect l="l" t="t" r="r" b="b"/>
              <a:pathLst>
                <a:path w="2069020" h="260495">
                  <a:moveTo>
                    <a:pt x="31129" y="0"/>
                  </a:moveTo>
                  <a:lnTo>
                    <a:pt x="2037891" y="0"/>
                  </a:lnTo>
                  <a:cubicBezTo>
                    <a:pt x="2046147" y="0"/>
                    <a:pt x="2054065" y="3280"/>
                    <a:pt x="2059902" y="9117"/>
                  </a:cubicBezTo>
                  <a:cubicBezTo>
                    <a:pt x="2065740" y="14955"/>
                    <a:pt x="2069020" y="22873"/>
                    <a:pt x="2069020" y="31129"/>
                  </a:cubicBezTo>
                  <a:lnTo>
                    <a:pt x="2069020" y="229367"/>
                  </a:lnTo>
                  <a:cubicBezTo>
                    <a:pt x="2069020" y="246559"/>
                    <a:pt x="2055083" y="260495"/>
                    <a:pt x="2037891" y="260495"/>
                  </a:cubicBezTo>
                  <a:lnTo>
                    <a:pt x="31129" y="260495"/>
                  </a:lnTo>
                  <a:cubicBezTo>
                    <a:pt x="22873" y="260495"/>
                    <a:pt x="14955" y="257216"/>
                    <a:pt x="9117" y="251378"/>
                  </a:cubicBezTo>
                  <a:cubicBezTo>
                    <a:pt x="3280" y="245540"/>
                    <a:pt x="0" y="237622"/>
                    <a:pt x="0" y="229367"/>
                  </a:cubicBezTo>
                  <a:lnTo>
                    <a:pt x="0" y="31129"/>
                  </a:lnTo>
                  <a:cubicBezTo>
                    <a:pt x="0" y="22873"/>
                    <a:pt x="3280" y="14955"/>
                    <a:pt x="9117" y="9117"/>
                  </a:cubicBezTo>
                  <a:cubicBezTo>
                    <a:pt x="14955" y="3280"/>
                    <a:pt x="22873" y="0"/>
                    <a:pt x="31129" y="0"/>
                  </a:cubicBezTo>
                  <a:close/>
                </a:path>
              </a:pathLst>
            </a:custGeom>
            <a:solidFill>
              <a:srgbClr val="012133"/>
            </a:solidFill>
          </p:spPr>
        </p:sp>
        <p:sp>
          <p:nvSpPr>
            <p:cNvPr id="7" name="TextBox 7"/>
            <p:cNvSpPr txBox="1"/>
            <p:nvPr/>
          </p:nvSpPr>
          <p:spPr>
            <a:xfrm>
              <a:off x="0" y="-190500"/>
              <a:ext cx="2069020" cy="450995"/>
            </a:xfrm>
            <a:prstGeom prst="rect">
              <a:avLst/>
            </a:prstGeom>
          </p:spPr>
          <p:txBody>
            <a:bodyPr lIns="82022" tIns="82022" rIns="82022" bIns="82022" rtlCol="0" anchor="ctr"/>
            <a:lstStyle/>
            <a:p>
              <a:pPr algn="ctr">
                <a:lnSpc>
                  <a:spcPts val="4320"/>
                </a:lnSpc>
              </a:pPr>
              <a:endParaRPr/>
            </a:p>
          </p:txBody>
        </p:sp>
      </p:grpSp>
      <p:grpSp>
        <p:nvGrpSpPr>
          <p:cNvPr id="8" name="Group 8"/>
          <p:cNvGrpSpPr/>
          <p:nvPr/>
        </p:nvGrpSpPr>
        <p:grpSpPr>
          <a:xfrm>
            <a:off x="2771927" y="663597"/>
            <a:ext cx="12297202" cy="1461637"/>
            <a:chOff x="0" y="0"/>
            <a:chExt cx="2005921" cy="238422"/>
          </a:xfrm>
        </p:grpSpPr>
        <p:sp>
          <p:nvSpPr>
            <p:cNvPr id="9" name="Freeform 9"/>
            <p:cNvSpPr/>
            <p:nvPr/>
          </p:nvSpPr>
          <p:spPr>
            <a:xfrm>
              <a:off x="0" y="0"/>
              <a:ext cx="2005921" cy="238422"/>
            </a:xfrm>
            <a:custGeom>
              <a:avLst/>
              <a:gdLst/>
              <a:ahLst/>
              <a:cxnLst/>
              <a:rect l="l" t="t" r="r" b="b"/>
              <a:pathLst>
                <a:path w="2005921" h="238422">
                  <a:moveTo>
                    <a:pt x="32108" y="0"/>
                  </a:moveTo>
                  <a:lnTo>
                    <a:pt x="1973813" y="0"/>
                  </a:lnTo>
                  <a:cubicBezTo>
                    <a:pt x="1991546" y="0"/>
                    <a:pt x="2005921" y="14375"/>
                    <a:pt x="2005921" y="32108"/>
                  </a:cubicBezTo>
                  <a:lnTo>
                    <a:pt x="2005921" y="206315"/>
                  </a:lnTo>
                  <a:cubicBezTo>
                    <a:pt x="2005921" y="224047"/>
                    <a:pt x="1991546" y="238422"/>
                    <a:pt x="1973813" y="238422"/>
                  </a:cubicBezTo>
                  <a:lnTo>
                    <a:pt x="32108" y="238422"/>
                  </a:lnTo>
                  <a:cubicBezTo>
                    <a:pt x="14375" y="238422"/>
                    <a:pt x="0" y="224047"/>
                    <a:pt x="0" y="206315"/>
                  </a:cubicBezTo>
                  <a:lnTo>
                    <a:pt x="0" y="32108"/>
                  </a:lnTo>
                  <a:cubicBezTo>
                    <a:pt x="0" y="14375"/>
                    <a:pt x="14375" y="0"/>
                    <a:pt x="32108" y="0"/>
                  </a:cubicBezTo>
                  <a:close/>
                </a:path>
              </a:pathLst>
            </a:custGeom>
            <a:solidFill>
              <a:srgbClr val="FFFFFF"/>
            </a:solidFill>
          </p:spPr>
        </p:sp>
        <p:sp>
          <p:nvSpPr>
            <p:cNvPr id="10" name="TextBox 10"/>
            <p:cNvSpPr txBox="1"/>
            <p:nvPr/>
          </p:nvSpPr>
          <p:spPr>
            <a:xfrm>
              <a:off x="0" y="-190500"/>
              <a:ext cx="2005921" cy="428922"/>
            </a:xfrm>
            <a:prstGeom prst="rect">
              <a:avLst/>
            </a:prstGeom>
          </p:spPr>
          <p:txBody>
            <a:bodyPr lIns="82022" tIns="82022" rIns="82022" bIns="82022" rtlCol="0" anchor="ctr"/>
            <a:lstStyle/>
            <a:p>
              <a:pPr algn="ctr">
                <a:lnSpc>
                  <a:spcPts val="4320"/>
                </a:lnSpc>
              </a:pPr>
              <a:endParaRPr/>
            </a:p>
          </p:txBody>
        </p:sp>
      </p:grpSp>
      <p:grpSp>
        <p:nvGrpSpPr>
          <p:cNvPr id="11" name="Group 11"/>
          <p:cNvGrpSpPr/>
          <p:nvPr/>
        </p:nvGrpSpPr>
        <p:grpSpPr>
          <a:xfrm>
            <a:off x="530718" y="4944210"/>
            <a:ext cx="9922512" cy="4786878"/>
            <a:chOff x="0" y="0"/>
            <a:chExt cx="2671511" cy="1288807"/>
          </a:xfrm>
        </p:grpSpPr>
        <p:sp>
          <p:nvSpPr>
            <p:cNvPr id="12" name="Freeform 12"/>
            <p:cNvSpPr/>
            <p:nvPr/>
          </p:nvSpPr>
          <p:spPr>
            <a:xfrm>
              <a:off x="0" y="0"/>
              <a:ext cx="2671511" cy="1288807"/>
            </a:xfrm>
            <a:custGeom>
              <a:avLst/>
              <a:gdLst/>
              <a:ahLst/>
              <a:cxnLst/>
              <a:rect l="l" t="t" r="r" b="b"/>
              <a:pathLst>
                <a:path w="2671511" h="1288807">
                  <a:moveTo>
                    <a:pt x="78024" y="0"/>
                  </a:moveTo>
                  <a:lnTo>
                    <a:pt x="2593488" y="0"/>
                  </a:lnTo>
                  <a:cubicBezTo>
                    <a:pt x="2636579" y="0"/>
                    <a:pt x="2671511" y="34932"/>
                    <a:pt x="2671511" y="78024"/>
                  </a:cubicBezTo>
                  <a:lnTo>
                    <a:pt x="2671511" y="1210783"/>
                  </a:lnTo>
                  <a:cubicBezTo>
                    <a:pt x="2671511" y="1253874"/>
                    <a:pt x="2636579" y="1288807"/>
                    <a:pt x="2593488" y="1288807"/>
                  </a:cubicBezTo>
                  <a:lnTo>
                    <a:pt x="78024" y="1288807"/>
                  </a:lnTo>
                  <a:cubicBezTo>
                    <a:pt x="34932" y="1288807"/>
                    <a:pt x="0" y="1253874"/>
                    <a:pt x="0" y="1210783"/>
                  </a:cubicBezTo>
                  <a:lnTo>
                    <a:pt x="0" y="78024"/>
                  </a:lnTo>
                  <a:cubicBezTo>
                    <a:pt x="0" y="34932"/>
                    <a:pt x="34932" y="0"/>
                    <a:pt x="78024" y="0"/>
                  </a:cubicBezTo>
                  <a:close/>
                </a:path>
              </a:pathLst>
            </a:custGeom>
            <a:solidFill>
              <a:srgbClr val="FFFFFF"/>
            </a:solidFill>
            <a:ln w="19050" cap="rnd">
              <a:solidFill>
                <a:srgbClr val="000000"/>
              </a:solidFill>
              <a:prstDash val="solid"/>
              <a:round/>
            </a:ln>
          </p:spPr>
        </p:sp>
        <p:sp>
          <p:nvSpPr>
            <p:cNvPr id="13" name="TextBox 13"/>
            <p:cNvSpPr txBox="1"/>
            <p:nvPr/>
          </p:nvSpPr>
          <p:spPr>
            <a:xfrm>
              <a:off x="0" y="-190500"/>
              <a:ext cx="2671511" cy="1479307"/>
            </a:xfrm>
            <a:prstGeom prst="rect">
              <a:avLst/>
            </a:prstGeom>
          </p:spPr>
          <p:txBody>
            <a:bodyPr lIns="86707" tIns="86707" rIns="86707" bIns="86707" rtlCol="0" anchor="ctr"/>
            <a:lstStyle/>
            <a:p>
              <a:pPr algn="ctr">
                <a:lnSpc>
                  <a:spcPts val="4320"/>
                </a:lnSpc>
              </a:pPr>
              <a:endParaRPr/>
            </a:p>
          </p:txBody>
        </p:sp>
      </p:grpSp>
      <p:grpSp>
        <p:nvGrpSpPr>
          <p:cNvPr id="14" name="Group 14"/>
          <p:cNvGrpSpPr/>
          <p:nvPr/>
        </p:nvGrpSpPr>
        <p:grpSpPr>
          <a:xfrm>
            <a:off x="400160" y="4518860"/>
            <a:ext cx="3730826" cy="850700"/>
            <a:chOff x="0" y="0"/>
            <a:chExt cx="1061859" cy="242124"/>
          </a:xfrm>
        </p:grpSpPr>
        <p:sp>
          <p:nvSpPr>
            <p:cNvPr id="15" name="Freeform 15"/>
            <p:cNvSpPr/>
            <p:nvPr/>
          </p:nvSpPr>
          <p:spPr>
            <a:xfrm>
              <a:off x="0" y="0"/>
              <a:ext cx="1061859" cy="242124"/>
            </a:xfrm>
            <a:custGeom>
              <a:avLst/>
              <a:gdLst/>
              <a:ahLst/>
              <a:cxnLst/>
              <a:rect l="l" t="t" r="r" b="b"/>
              <a:pathLst>
                <a:path w="1061859" h="242124">
                  <a:moveTo>
                    <a:pt x="105831" y="0"/>
                  </a:moveTo>
                  <a:lnTo>
                    <a:pt x="956028" y="0"/>
                  </a:lnTo>
                  <a:cubicBezTo>
                    <a:pt x="1014477" y="0"/>
                    <a:pt x="1061859" y="47382"/>
                    <a:pt x="1061859" y="105831"/>
                  </a:cubicBezTo>
                  <a:lnTo>
                    <a:pt x="1061859" y="136293"/>
                  </a:lnTo>
                  <a:cubicBezTo>
                    <a:pt x="1061859" y="164361"/>
                    <a:pt x="1050709" y="191280"/>
                    <a:pt x="1030862" y="211127"/>
                  </a:cubicBezTo>
                  <a:cubicBezTo>
                    <a:pt x="1011015" y="230974"/>
                    <a:pt x="984096" y="242124"/>
                    <a:pt x="956028" y="242124"/>
                  </a:cubicBezTo>
                  <a:lnTo>
                    <a:pt x="105831" y="242124"/>
                  </a:lnTo>
                  <a:cubicBezTo>
                    <a:pt x="77763" y="242124"/>
                    <a:pt x="50844" y="230974"/>
                    <a:pt x="30997" y="211127"/>
                  </a:cubicBezTo>
                  <a:cubicBezTo>
                    <a:pt x="11150" y="191280"/>
                    <a:pt x="0" y="164361"/>
                    <a:pt x="0" y="136293"/>
                  </a:cubicBezTo>
                  <a:lnTo>
                    <a:pt x="0" y="105831"/>
                  </a:lnTo>
                  <a:cubicBezTo>
                    <a:pt x="0" y="77763"/>
                    <a:pt x="11150" y="50844"/>
                    <a:pt x="30997" y="30997"/>
                  </a:cubicBezTo>
                  <a:cubicBezTo>
                    <a:pt x="50844" y="11150"/>
                    <a:pt x="77763" y="0"/>
                    <a:pt x="105831" y="0"/>
                  </a:cubicBezTo>
                  <a:close/>
                </a:path>
              </a:pathLst>
            </a:custGeom>
            <a:solidFill>
              <a:srgbClr val="012133"/>
            </a:solidFill>
          </p:spPr>
        </p:sp>
        <p:sp>
          <p:nvSpPr>
            <p:cNvPr id="16" name="TextBox 16"/>
            <p:cNvSpPr txBox="1"/>
            <p:nvPr/>
          </p:nvSpPr>
          <p:spPr>
            <a:xfrm>
              <a:off x="0" y="-190500"/>
              <a:ext cx="1061859" cy="432624"/>
            </a:xfrm>
            <a:prstGeom prst="rect">
              <a:avLst/>
            </a:prstGeom>
          </p:spPr>
          <p:txBody>
            <a:bodyPr lIns="82022" tIns="82022" rIns="82022" bIns="82022" rtlCol="0" anchor="ctr"/>
            <a:lstStyle/>
            <a:p>
              <a:pPr algn="ctr">
                <a:lnSpc>
                  <a:spcPts val="4320"/>
                </a:lnSpc>
              </a:pPr>
              <a:endParaRPr/>
            </a:p>
          </p:txBody>
        </p:sp>
      </p:grpSp>
      <p:grpSp>
        <p:nvGrpSpPr>
          <p:cNvPr id="17" name="Group 17"/>
          <p:cNvGrpSpPr/>
          <p:nvPr/>
        </p:nvGrpSpPr>
        <p:grpSpPr>
          <a:xfrm>
            <a:off x="457049" y="4554901"/>
            <a:ext cx="3617047" cy="778617"/>
            <a:chOff x="0" y="0"/>
            <a:chExt cx="1029476" cy="221608"/>
          </a:xfrm>
        </p:grpSpPr>
        <p:sp>
          <p:nvSpPr>
            <p:cNvPr id="18" name="Freeform 18"/>
            <p:cNvSpPr/>
            <p:nvPr/>
          </p:nvSpPr>
          <p:spPr>
            <a:xfrm>
              <a:off x="0" y="0"/>
              <a:ext cx="1029476" cy="221608"/>
            </a:xfrm>
            <a:custGeom>
              <a:avLst/>
              <a:gdLst/>
              <a:ahLst/>
              <a:cxnLst/>
              <a:rect l="l" t="t" r="r" b="b"/>
              <a:pathLst>
                <a:path w="1029476" h="221608">
                  <a:moveTo>
                    <a:pt x="109160" y="0"/>
                  </a:moveTo>
                  <a:lnTo>
                    <a:pt x="920315" y="0"/>
                  </a:lnTo>
                  <a:cubicBezTo>
                    <a:pt x="980603" y="0"/>
                    <a:pt x="1029476" y="48873"/>
                    <a:pt x="1029476" y="109160"/>
                  </a:cubicBezTo>
                  <a:lnTo>
                    <a:pt x="1029476" y="112448"/>
                  </a:lnTo>
                  <a:cubicBezTo>
                    <a:pt x="1029476" y="172735"/>
                    <a:pt x="980603" y="221608"/>
                    <a:pt x="920315" y="221608"/>
                  </a:cubicBezTo>
                  <a:lnTo>
                    <a:pt x="109160" y="221608"/>
                  </a:lnTo>
                  <a:cubicBezTo>
                    <a:pt x="80209" y="221608"/>
                    <a:pt x="52444" y="210107"/>
                    <a:pt x="31972" y="189636"/>
                  </a:cubicBezTo>
                  <a:cubicBezTo>
                    <a:pt x="11501" y="169164"/>
                    <a:pt x="0" y="141399"/>
                    <a:pt x="0" y="112448"/>
                  </a:cubicBezTo>
                  <a:lnTo>
                    <a:pt x="0" y="109160"/>
                  </a:lnTo>
                  <a:cubicBezTo>
                    <a:pt x="0" y="48873"/>
                    <a:pt x="48873" y="0"/>
                    <a:pt x="109160" y="0"/>
                  </a:cubicBezTo>
                  <a:close/>
                </a:path>
              </a:pathLst>
            </a:custGeom>
            <a:solidFill>
              <a:srgbClr val="FFFFFF"/>
            </a:solidFill>
          </p:spPr>
        </p:sp>
        <p:sp>
          <p:nvSpPr>
            <p:cNvPr id="19" name="TextBox 19"/>
            <p:cNvSpPr txBox="1"/>
            <p:nvPr/>
          </p:nvSpPr>
          <p:spPr>
            <a:xfrm>
              <a:off x="0" y="-190500"/>
              <a:ext cx="1029476" cy="412108"/>
            </a:xfrm>
            <a:prstGeom prst="rect">
              <a:avLst/>
            </a:prstGeom>
          </p:spPr>
          <p:txBody>
            <a:bodyPr lIns="82022" tIns="82022" rIns="82022" bIns="82022" rtlCol="0" anchor="ctr"/>
            <a:lstStyle/>
            <a:p>
              <a:pPr algn="ctr">
                <a:lnSpc>
                  <a:spcPts val="4320"/>
                </a:lnSpc>
              </a:pPr>
              <a:endParaRPr/>
            </a:p>
          </p:txBody>
        </p:sp>
      </p:grpSp>
      <p:sp>
        <p:nvSpPr>
          <p:cNvPr id="20" name="Freeform 20"/>
          <p:cNvSpPr/>
          <p:nvPr/>
        </p:nvSpPr>
        <p:spPr>
          <a:xfrm>
            <a:off x="12019960" y="2931360"/>
            <a:ext cx="4944569" cy="6326940"/>
          </a:xfrm>
          <a:custGeom>
            <a:avLst/>
            <a:gdLst/>
            <a:ahLst/>
            <a:cxnLst/>
            <a:rect l="l" t="t" r="r" b="b"/>
            <a:pathLst>
              <a:path w="4944569" h="6326940">
                <a:moveTo>
                  <a:pt x="0" y="0"/>
                </a:moveTo>
                <a:lnTo>
                  <a:pt x="4944569" y="0"/>
                </a:lnTo>
                <a:lnTo>
                  <a:pt x="4944569" y="6326940"/>
                </a:lnTo>
                <a:lnTo>
                  <a:pt x="0" y="6326940"/>
                </a:lnTo>
                <a:lnTo>
                  <a:pt x="0" y="0"/>
                </a:lnTo>
                <a:close/>
              </a:path>
            </a:pathLst>
          </a:custGeom>
          <a:blipFill>
            <a:blip r:embed="rId2"/>
            <a:stretch>
              <a:fillRect t="-4977" r="-889" b="-150"/>
            </a:stretch>
          </a:blipFill>
        </p:spPr>
      </p:sp>
      <p:sp>
        <p:nvSpPr>
          <p:cNvPr id="21" name="TextBox 21"/>
          <p:cNvSpPr txBox="1"/>
          <p:nvPr/>
        </p:nvSpPr>
        <p:spPr>
          <a:xfrm>
            <a:off x="2938548" y="750271"/>
            <a:ext cx="11963960" cy="2004279"/>
          </a:xfrm>
          <a:prstGeom prst="rect">
            <a:avLst/>
          </a:prstGeom>
        </p:spPr>
        <p:txBody>
          <a:bodyPr lIns="0" tIns="0" rIns="0" bIns="0" rtlCol="0" anchor="t">
            <a:spAutoFit/>
          </a:bodyPr>
          <a:lstStyle/>
          <a:p>
            <a:pPr algn="ctr">
              <a:lnSpc>
                <a:spcPts val="7909"/>
              </a:lnSpc>
              <a:spcBef>
                <a:spcPct val="0"/>
              </a:spcBef>
            </a:pPr>
            <a:r>
              <a:rPr lang="en-US" sz="4394" b="1" i="1">
                <a:solidFill>
                  <a:srgbClr val="000000"/>
                </a:solidFill>
                <a:latin typeface="Arial Bold Italics"/>
                <a:ea typeface="Arial Bold Italics"/>
                <a:cs typeface="Arial Bold Italics"/>
                <a:sym typeface="Arial Bold Italics"/>
              </a:rPr>
              <a:t>Seccomp (Secure Computing Mode)</a:t>
            </a:r>
          </a:p>
          <a:p>
            <a:pPr algn="ctr">
              <a:lnSpc>
                <a:spcPts val="7909"/>
              </a:lnSpc>
              <a:spcBef>
                <a:spcPct val="0"/>
              </a:spcBef>
            </a:pPr>
            <a:endParaRPr lang="en-US" sz="4394" b="1" i="1">
              <a:solidFill>
                <a:srgbClr val="000000"/>
              </a:solidFill>
              <a:latin typeface="Arial Bold Italics"/>
              <a:ea typeface="Arial Bold Italics"/>
              <a:cs typeface="Arial Bold Italics"/>
              <a:sym typeface="Arial Bold Italics"/>
            </a:endParaRPr>
          </a:p>
        </p:txBody>
      </p:sp>
      <p:sp>
        <p:nvSpPr>
          <p:cNvPr id="22" name="TextBox 22"/>
          <p:cNvSpPr txBox="1"/>
          <p:nvPr/>
        </p:nvSpPr>
        <p:spPr>
          <a:xfrm>
            <a:off x="530718" y="2474477"/>
            <a:ext cx="12150645" cy="2328040"/>
          </a:xfrm>
          <a:prstGeom prst="rect">
            <a:avLst/>
          </a:prstGeom>
        </p:spPr>
        <p:txBody>
          <a:bodyPr lIns="0" tIns="0" rIns="0" bIns="0" rtlCol="0" anchor="t">
            <a:spAutoFit/>
          </a:bodyPr>
          <a:lstStyle/>
          <a:p>
            <a:pPr algn="ctr">
              <a:lnSpc>
                <a:spcPts val="4631"/>
              </a:lnSpc>
              <a:spcBef>
                <a:spcPct val="0"/>
              </a:spcBef>
            </a:pPr>
            <a:r>
              <a:rPr lang="en-US" sz="2573" i="1">
                <a:solidFill>
                  <a:srgbClr val="000000"/>
                </a:solidFill>
                <a:latin typeface="Arial Italics"/>
                <a:ea typeface="Arial Italics"/>
                <a:cs typeface="Arial Italics"/>
                <a:sym typeface="Arial Italics"/>
              </a:rPr>
              <a:t>Seccomp is a Linux kernel feature that allows developers to </a:t>
            </a:r>
            <a:r>
              <a:rPr lang="en-US" sz="2573" b="1" i="1">
                <a:solidFill>
                  <a:srgbClr val="000000"/>
                </a:solidFill>
                <a:latin typeface="Arial Bold Italics"/>
                <a:ea typeface="Arial Bold Italics"/>
                <a:cs typeface="Arial Bold Italics"/>
                <a:sym typeface="Arial Bold Italics"/>
              </a:rPr>
              <a:t>restrict the set of system calls that an application can execute</a:t>
            </a:r>
            <a:r>
              <a:rPr lang="en-US" sz="2573" i="1">
                <a:solidFill>
                  <a:srgbClr val="000000"/>
                </a:solidFill>
                <a:latin typeface="Arial Italics"/>
                <a:ea typeface="Arial Italics"/>
                <a:cs typeface="Arial Italics"/>
                <a:sym typeface="Arial Italics"/>
              </a:rPr>
              <a:t>. It enhances security by limiting exposure to potential vulnerabilities in the kernel.</a:t>
            </a:r>
          </a:p>
          <a:p>
            <a:pPr algn="ctr">
              <a:lnSpc>
                <a:spcPts val="4631"/>
              </a:lnSpc>
              <a:spcBef>
                <a:spcPct val="0"/>
              </a:spcBef>
            </a:pPr>
            <a:endParaRPr lang="en-US" sz="2573" i="1">
              <a:solidFill>
                <a:srgbClr val="000000"/>
              </a:solidFill>
              <a:latin typeface="Arial Italics"/>
              <a:ea typeface="Arial Italics"/>
              <a:cs typeface="Arial Italics"/>
              <a:sym typeface="Arial Italics"/>
            </a:endParaRPr>
          </a:p>
        </p:txBody>
      </p:sp>
      <p:sp>
        <p:nvSpPr>
          <p:cNvPr id="23" name="TextBox 23"/>
          <p:cNvSpPr txBox="1"/>
          <p:nvPr/>
        </p:nvSpPr>
        <p:spPr>
          <a:xfrm>
            <a:off x="866604" y="4699635"/>
            <a:ext cx="9250741" cy="4769041"/>
          </a:xfrm>
          <a:prstGeom prst="rect">
            <a:avLst/>
          </a:prstGeom>
        </p:spPr>
        <p:txBody>
          <a:bodyPr lIns="0" tIns="0" rIns="0" bIns="0" rtlCol="0" anchor="t">
            <a:spAutoFit/>
          </a:bodyPr>
          <a:lstStyle/>
          <a:p>
            <a:pPr algn="l">
              <a:lnSpc>
                <a:spcPts val="4900"/>
              </a:lnSpc>
            </a:pPr>
            <a:r>
              <a:rPr lang="en-US" sz="2899" b="1" i="1">
                <a:solidFill>
                  <a:srgbClr val="000000"/>
                </a:solidFill>
                <a:latin typeface="Arial Bold Italics"/>
                <a:ea typeface="Arial Bold Italics"/>
                <a:cs typeface="Arial Bold Italics"/>
                <a:sym typeface="Arial Bold Italics"/>
              </a:rPr>
              <a:t>Key Features:</a:t>
            </a:r>
          </a:p>
          <a:p>
            <a:pPr marL="518160" lvl="1" indent="-259080" algn="l">
              <a:lnSpc>
                <a:spcPts val="4056"/>
              </a:lnSpc>
              <a:buFont typeface="Arial"/>
              <a:buChar char="•"/>
            </a:pPr>
            <a:r>
              <a:rPr lang="en-US" sz="2400" i="1">
                <a:solidFill>
                  <a:srgbClr val="000000"/>
                </a:solidFill>
                <a:latin typeface="Arial Italics"/>
                <a:ea typeface="Arial Italics"/>
                <a:cs typeface="Arial Italics"/>
                <a:sym typeface="Arial Italics"/>
              </a:rPr>
              <a:t>Allows filtering and blocking of specific system calls.</a:t>
            </a:r>
          </a:p>
          <a:p>
            <a:pPr marL="518160" lvl="1" indent="-259080" algn="l">
              <a:lnSpc>
                <a:spcPts val="4056"/>
              </a:lnSpc>
              <a:buFont typeface="Arial"/>
              <a:buChar char="•"/>
            </a:pPr>
            <a:r>
              <a:rPr lang="en-US" sz="2400" i="1">
                <a:solidFill>
                  <a:srgbClr val="000000"/>
                </a:solidFill>
                <a:latin typeface="Arial Italics"/>
                <a:ea typeface="Arial Italics"/>
                <a:cs typeface="Arial Italics"/>
                <a:sym typeface="Arial Italics"/>
              </a:rPr>
              <a:t>Works through a simple </a:t>
            </a:r>
            <a:r>
              <a:rPr lang="en-US" sz="2400" b="1" i="1">
                <a:solidFill>
                  <a:srgbClr val="000000"/>
                </a:solidFill>
                <a:latin typeface="Arial Bold Italics"/>
                <a:ea typeface="Arial Bold Italics"/>
                <a:cs typeface="Arial Bold Italics"/>
                <a:sym typeface="Arial Bold Italics"/>
              </a:rPr>
              <a:t>BPF</a:t>
            </a:r>
            <a:r>
              <a:rPr lang="en-US" sz="2400" i="1">
                <a:solidFill>
                  <a:srgbClr val="000000"/>
                </a:solidFill>
                <a:latin typeface="Arial Italics"/>
                <a:ea typeface="Arial Italics"/>
                <a:cs typeface="Arial Italics"/>
                <a:sym typeface="Arial Italics"/>
              </a:rPr>
              <a:t> (Berkeley Packet Filter) mechanism to define policies.</a:t>
            </a:r>
          </a:p>
          <a:p>
            <a:pPr marL="518160" lvl="1" indent="-259080" algn="l">
              <a:lnSpc>
                <a:spcPts val="4056"/>
              </a:lnSpc>
              <a:buFont typeface="Arial"/>
              <a:buChar char="•"/>
            </a:pPr>
            <a:r>
              <a:rPr lang="en-US" sz="2400" b="1" i="1">
                <a:solidFill>
                  <a:srgbClr val="000000"/>
                </a:solidFill>
                <a:latin typeface="Arial Bold Italics"/>
                <a:ea typeface="Arial Bold Italics"/>
                <a:cs typeface="Arial Bold Italics"/>
                <a:sym typeface="Arial Bold Italics"/>
              </a:rPr>
              <a:t>Seccomp’s fine-grained syscall filtering</a:t>
            </a:r>
            <a:r>
              <a:rPr lang="en-US" sz="2400" i="1">
                <a:solidFill>
                  <a:srgbClr val="000000"/>
                </a:solidFill>
                <a:latin typeface="Arial Italics"/>
                <a:ea typeface="Arial Italics"/>
                <a:cs typeface="Arial Italics"/>
                <a:sym typeface="Arial Italics"/>
              </a:rPr>
              <a:t> strengthens NexPro’s capability to enforce dynamic policies for high-security applications.</a:t>
            </a:r>
          </a:p>
          <a:p>
            <a:pPr marL="518160" lvl="1" indent="-259080" algn="l">
              <a:lnSpc>
                <a:spcPts val="4056"/>
              </a:lnSpc>
              <a:buFont typeface="Arial"/>
              <a:buChar char="•"/>
            </a:pPr>
            <a:r>
              <a:rPr lang="en-US" sz="2400" b="1" i="1">
                <a:solidFill>
                  <a:srgbClr val="000000"/>
                </a:solidFill>
                <a:latin typeface="Arial Bold Italics"/>
                <a:ea typeface="Arial Bold Italics"/>
                <a:cs typeface="Arial Bold Italics"/>
                <a:sym typeface="Arial Bold Italics"/>
              </a:rPr>
              <a:t>Minimal performance impact</a:t>
            </a:r>
            <a:r>
              <a:rPr lang="en-US" sz="2400" i="1">
                <a:solidFill>
                  <a:srgbClr val="000000"/>
                </a:solidFill>
                <a:latin typeface="Arial Italics"/>
                <a:ea typeface="Arial Italics"/>
                <a:cs typeface="Arial Italics"/>
                <a:sym typeface="Arial Italics"/>
              </a:rPr>
              <a:t>, enabling efficient syscall management.</a:t>
            </a:r>
          </a:p>
        </p:txBody>
      </p:sp>
      <p:sp>
        <p:nvSpPr>
          <p:cNvPr id="24" name="TextBox 24"/>
          <p:cNvSpPr txBox="1"/>
          <p:nvPr/>
        </p:nvSpPr>
        <p:spPr>
          <a:xfrm>
            <a:off x="13648087" y="2431018"/>
            <a:ext cx="2441734"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User Space </a:t>
            </a:r>
          </a:p>
        </p:txBody>
      </p:sp>
      <p:sp>
        <p:nvSpPr>
          <p:cNvPr id="25" name="TextBox 25"/>
          <p:cNvSpPr txBox="1"/>
          <p:nvPr/>
        </p:nvSpPr>
        <p:spPr>
          <a:xfrm>
            <a:off x="13271378" y="7280499"/>
            <a:ext cx="2441734" cy="501470"/>
          </a:xfrm>
          <a:prstGeom prst="rect">
            <a:avLst/>
          </a:prstGeom>
        </p:spPr>
        <p:txBody>
          <a:bodyPr lIns="0" tIns="0" rIns="0" bIns="0" rtlCol="0" anchor="t">
            <a:spAutoFit/>
          </a:bodyPr>
          <a:lstStyle/>
          <a:p>
            <a:pPr algn="ctr">
              <a:lnSpc>
                <a:spcPts val="4116"/>
              </a:lnSpc>
            </a:pPr>
            <a:r>
              <a:rPr lang="en-US" sz="2940">
                <a:solidFill>
                  <a:srgbClr val="000000"/>
                </a:solidFill>
                <a:latin typeface="Canva Sans"/>
                <a:ea typeface="Canva Sans"/>
                <a:cs typeface="Canva Sans"/>
                <a:sym typeface="Canva Sans"/>
              </a:rPr>
              <a:t>Kernel Space </a:t>
            </a:r>
          </a:p>
        </p:txBody>
      </p:sp>
      <p:grpSp>
        <p:nvGrpSpPr>
          <p:cNvPr id="26" name="Group 26"/>
          <p:cNvGrpSpPr/>
          <p:nvPr/>
        </p:nvGrpSpPr>
        <p:grpSpPr>
          <a:xfrm>
            <a:off x="152382" y="9912063"/>
            <a:ext cx="18288000" cy="972367"/>
            <a:chOff x="0" y="0"/>
            <a:chExt cx="24384000" cy="1296490"/>
          </a:xfrm>
        </p:grpSpPr>
        <p:sp>
          <p:nvSpPr>
            <p:cNvPr id="27" name="Freeform 27"/>
            <p:cNvSpPr/>
            <p:nvPr/>
          </p:nvSpPr>
          <p:spPr>
            <a:xfrm>
              <a:off x="0" y="0"/>
              <a:ext cx="24384000" cy="1296423"/>
            </a:xfrm>
            <a:custGeom>
              <a:avLst/>
              <a:gdLst/>
              <a:ahLst/>
              <a:cxnLst/>
              <a:rect l="l" t="t" r="r" b="b"/>
              <a:pathLst>
                <a:path w="24384000" h="1296423">
                  <a:moveTo>
                    <a:pt x="0" y="0"/>
                  </a:moveTo>
                  <a:lnTo>
                    <a:pt x="24384000" y="0"/>
                  </a:lnTo>
                  <a:lnTo>
                    <a:pt x="24384000" y="1296423"/>
                  </a:lnTo>
                  <a:lnTo>
                    <a:pt x="0" y="1296423"/>
                  </a:lnTo>
                  <a:close/>
                </a:path>
              </a:pathLst>
            </a:custGeom>
            <a:solidFill>
              <a:srgbClr val="0070C0"/>
            </a:solidFill>
          </p:spPr>
        </p:sp>
      </p:grpSp>
      <p:sp>
        <p:nvSpPr>
          <p:cNvPr id="28" name="TextBox 28"/>
          <p:cNvSpPr txBox="1"/>
          <p:nvPr/>
        </p:nvSpPr>
        <p:spPr>
          <a:xfrm>
            <a:off x="13648087" y="9925050"/>
            <a:ext cx="4130050" cy="361950"/>
          </a:xfrm>
          <a:prstGeom prst="rect">
            <a:avLst/>
          </a:prstGeom>
        </p:spPr>
        <p:txBody>
          <a:bodyPr lIns="0" tIns="0" rIns="0" bIns="0" rtlCol="0" anchor="t">
            <a:spAutoFit/>
          </a:bodyPr>
          <a:lstStyle/>
          <a:p>
            <a:pPr algn="r">
              <a:lnSpc>
                <a:spcPts val="2879"/>
              </a:lnSpc>
            </a:pPr>
            <a:r>
              <a:rPr lang="en-US" sz="2399" b="1">
                <a:solidFill>
                  <a:srgbClr val="FFFFFF"/>
                </a:solidFill>
                <a:latin typeface="Oswald Bold"/>
                <a:ea typeface="Oswald Bold"/>
                <a:cs typeface="Oswald Bold"/>
                <a:sym typeface="Oswald Bold"/>
              </a:rPr>
              <a:t>10</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3893" y="1093171"/>
            <a:ext cx="17759007" cy="8600147"/>
            <a:chOff x="0" y="0"/>
            <a:chExt cx="2740310" cy="1327049"/>
          </a:xfrm>
        </p:grpSpPr>
        <p:sp>
          <p:nvSpPr>
            <p:cNvPr id="3" name="Freeform 3"/>
            <p:cNvSpPr/>
            <p:nvPr/>
          </p:nvSpPr>
          <p:spPr>
            <a:xfrm>
              <a:off x="0" y="0"/>
              <a:ext cx="2740310" cy="1327049"/>
            </a:xfrm>
            <a:custGeom>
              <a:avLst/>
              <a:gdLst/>
              <a:ahLst/>
              <a:cxnLst/>
              <a:rect l="l" t="t" r="r" b="b"/>
              <a:pathLst>
                <a:path w="2740310" h="1327049">
                  <a:moveTo>
                    <a:pt x="43594" y="0"/>
                  </a:moveTo>
                  <a:lnTo>
                    <a:pt x="2696716" y="0"/>
                  </a:lnTo>
                  <a:cubicBezTo>
                    <a:pt x="2708278" y="0"/>
                    <a:pt x="2719366" y="4593"/>
                    <a:pt x="2727542" y="12768"/>
                  </a:cubicBezTo>
                  <a:cubicBezTo>
                    <a:pt x="2735717" y="20944"/>
                    <a:pt x="2740310" y="32032"/>
                    <a:pt x="2740310" y="43594"/>
                  </a:cubicBezTo>
                  <a:lnTo>
                    <a:pt x="2740310" y="1283455"/>
                  </a:lnTo>
                  <a:cubicBezTo>
                    <a:pt x="2740310" y="1307531"/>
                    <a:pt x="2720792" y="1327049"/>
                    <a:pt x="2696716" y="1327049"/>
                  </a:cubicBezTo>
                  <a:lnTo>
                    <a:pt x="43594" y="1327049"/>
                  </a:lnTo>
                  <a:cubicBezTo>
                    <a:pt x="32032" y="1327049"/>
                    <a:pt x="20944" y="1322456"/>
                    <a:pt x="12768" y="1314280"/>
                  </a:cubicBezTo>
                  <a:cubicBezTo>
                    <a:pt x="4593" y="1306105"/>
                    <a:pt x="0" y="1295016"/>
                    <a:pt x="0" y="1283455"/>
                  </a:cubicBezTo>
                  <a:lnTo>
                    <a:pt x="0" y="43594"/>
                  </a:lnTo>
                  <a:cubicBezTo>
                    <a:pt x="0" y="19518"/>
                    <a:pt x="19518" y="0"/>
                    <a:pt x="43594" y="0"/>
                  </a:cubicBezTo>
                  <a:close/>
                </a:path>
              </a:pathLst>
            </a:custGeom>
            <a:solidFill>
              <a:srgbClr val="FFFFFF"/>
            </a:solidFill>
            <a:ln w="19050" cap="rnd">
              <a:solidFill>
                <a:srgbClr val="000000"/>
              </a:solidFill>
              <a:prstDash val="solid"/>
              <a:round/>
            </a:ln>
          </p:spPr>
        </p:sp>
        <p:sp>
          <p:nvSpPr>
            <p:cNvPr id="4" name="TextBox 4"/>
            <p:cNvSpPr txBox="1"/>
            <p:nvPr/>
          </p:nvSpPr>
          <p:spPr>
            <a:xfrm>
              <a:off x="0" y="-190500"/>
              <a:ext cx="2740310" cy="1517549"/>
            </a:xfrm>
            <a:prstGeom prst="rect">
              <a:avLst/>
            </a:prstGeom>
          </p:spPr>
          <p:txBody>
            <a:bodyPr lIns="86707" tIns="86707" rIns="86707" bIns="86707" rtlCol="0" anchor="ctr"/>
            <a:lstStyle/>
            <a:p>
              <a:pPr algn="ctr">
                <a:lnSpc>
                  <a:spcPts val="4320"/>
                </a:lnSpc>
              </a:pPr>
              <a:endParaRPr/>
            </a:p>
          </p:txBody>
        </p:sp>
      </p:grpSp>
      <p:grpSp>
        <p:nvGrpSpPr>
          <p:cNvPr id="5" name="Group 5"/>
          <p:cNvGrpSpPr/>
          <p:nvPr/>
        </p:nvGrpSpPr>
        <p:grpSpPr>
          <a:xfrm>
            <a:off x="6314293" y="595939"/>
            <a:ext cx="4897657" cy="1308559"/>
            <a:chOff x="0" y="0"/>
            <a:chExt cx="798906" cy="213452"/>
          </a:xfrm>
        </p:grpSpPr>
        <p:sp>
          <p:nvSpPr>
            <p:cNvPr id="6" name="Freeform 6"/>
            <p:cNvSpPr/>
            <p:nvPr/>
          </p:nvSpPr>
          <p:spPr>
            <a:xfrm>
              <a:off x="0" y="0"/>
              <a:ext cx="798906" cy="213452"/>
            </a:xfrm>
            <a:custGeom>
              <a:avLst/>
              <a:gdLst/>
              <a:ahLst/>
              <a:cxnLst/>
              <a:rect l="l" t="t" r="r" b="b"/>
              <a:pathLst>
                <a:path w="798906" h="213452">
                  <a:moveTo>
                    <a:pt x="80618" y="0"/>
                  </a:moveTo>
                  <a:lnTo>
                    <a:pt x="718289" y="0"/>
                  </a:lnTo>
                  <a:cubicBezTo>
                    <a:pt x="739670" y="0"/>
                    <a:pt x="760175" y="8494"/>
                    <a:pt x="775294" y="23612"/>
                  </a:cubicBezTo>
                  <a:cubicBezTo>
                    <a:pt x="790413" y="38731"/>
                    <a:pt x="798906" y="59237"/>
                    <a:pt x="798906" y="80618"/>
                  </a:cubicBezTo>
                  <a:lnTo>
                    <a:pt x="798906" y="132835"/>
                  </a:lnTo>
                  <a:cubicBezTo>
                    <a:pt x="798906" y="177358"/>
                    <a:pt x="762813" y="213452"/>
                    <a:pt x="718289" y="213452"/>
                  </a:cubicBezTo>
                  <a:lnTo>
                    <a:pt x="80618" y="213452"/>
                  </a:lnTo>
                  <a:cubicBezTo>
                    <a:pt x="59237" y="213452"/>
                    <a:pt x="38731" y="204959"/>
                    <a:pt x="23612" y="189840"/>
                  </a:cubicBezTo>
                  <a:cubicBezTo>
                    <a:pt x="8494" y="174721"/>
                    <a:pt x="0" y="154216"/>
                    <a:pt x="0" y="132835"/>
                  </a:cubicBezTo>
                  <a:lnTo>
                    <a:pt x="0" y="80618"/>
                  </a:lnTo>
                  <a:cubicBezTo>
                    <a:pt x="0" y="36094"/>
                    <a:pt x="36094" y="0"/>
                    <a:pt x="80618" y="0"/>
                  </a:cubicBezTo>
                  <a:close/>
                </a:path>
              </a:pathLst>
            </a:custGeom>
            <a:solidFill>
              <a:srgbClr val="012133"/>
            </a:solidFill>
          </p:spPr>
        </p:sp>
        <p:sp>
          <p:nvSpPr>
            <p:cNvPr id="7" name="TextBox 7"/>
            <p:cNvSpPr txBox="1"/>
            <p:nvPr/>
          </p:nvSpPr>
          <p:spPr>
            <a:xfrm>
              <a:off x="0" y="-190500"/>
              <a:ext cx="798906" cy="403952"/>
            </a:xfrm>
            <a:prstGeom prst="rect">
              <a:avLst/>
            </a:prstGeom>
          </p:spPr>
          <p:txBody>
            <a:bodyPr lIns="82022" tIns="82022" rIns="82022" bIns="82022" rtlCol="0" anchor="ctr"/>
            <a:lstStyle/>
            <a:p>
              <a:pPr algn="ctr">
                <a:lnSpc>
                  <a:spcPts val="4320"/>
                </a:lnSpc>
              </a:pPr>
              <a:endParaRPr/>
            </a:p>
          </p:txBody>
        </p:sp>
      </p:grpSp>
      <p:grpSp>
        <p:nvGrpSpPr>
          <p:cNvPr id="8" name="Group 8"/>
          <p:cNvGrpSpPr/>
          <p:nvPr/>
        </p:nvGrpSpPr>
        <p:grpSpPr>
          <a:xfrm>
            <a:off x="6388975" y="651379"/>
            <a:ext cx="4748293" cy="1197679"/>
            <a:chOff x="0" y="0"/>
            <a:chExt cx="774542" cy="195366"/>
          </a:xfrm>
        </p:grpSpPr>
        <p:sp>
          <p:nvSpPr>
            <p:cNvPr id="9" name="Freeform 9"/>
            <p:cNvSpPr/>
            <p:nvPr/>
          </p:nvSpPr>
          <p:spPr>
            <a:xfrm>
              <a:off x="0" y="0"/>
              <a:ext cx="774542" cy="195366"/>
            </a:xfrm>
            <a:custGeom>
              <a:avLst/>
              <a:gdLst/>
              <a:ahLst/>
              <a:cxnLst/>
              <a:rect l="l" t="t" r="r" b="b"/>
              <a:pathLst>
                <a:path w="774542" h="195366">
                  <a:moveTo>
                    <a:pt x="83154" y="0"/>
                  </a:moveTo>
                  <a:lnTo>
                    <a:pt x="691389" y="0"/>
                  </a:lnTo>
                  <a:cubicBezTo>
                    <a:pt x="713442" y="0"/>
                    <a:pt x="734593" y="8761"/>
                    <a:pt x="750187" y="24355"/>
                  </a:cubicBezTo>
                  <a:cubicBezTo>
                    <a:pt x="765781" y="39949"/>
                    <a:pt x="774542" y="61100"/>
                    <a:pt x="774542" y="83154"/>
                  </a:cubicBezTo>
                  <a:lnTo>
                    <a:pt x="774542" y="112212"/>
                  </a:lnTo>
                  <a:cubicBezTo>
                    <a:pt x="774542" y="158136"/>
                    <a:pt x="737313" y="195366"/>
                    <a:pt x="691389" y="195366"/>
                  </a:cubicBezTo>
                  <a:lnTo>
                    <a:pt x="83154" y="195366"/>
                  </a:lnTo>
                  <a:cubicBezTo>
                    <a:pt x="37229" y="195366"/>
                    <a:pt x="0" y="158136"/>
                    <a:pt x="0" y="112212"/>
                  </a:cubicBezTo>
                  <a:lnTo>
                    <a:pt x="0" y="83154"/>
                  </a:lnTo>
                  <a:cubicBezTo>
                    <a:pt x="0" y="37229"/>
                    <a:pt x="37229" y="0"/>
                    <a:pt x="83154" y="0"/>
                  </a:cubicBezTo>
                  <a:close/>
                </a:path>
              </a:pathLst>
            </a:custGeom>
            <a:solidFill>
              <a:srgbClr val="FFFFFF"/>
            </a:solidFill>
          </p:spPr>
        </p:sp>
        <p:sp>
          <p:nvSpPr>
            <p:cNvPr id="10" name="TextBox 10"/>
            <p:cNvSpPr txBox="1"/>
            <p:nvPr/>
          </p:nvSpPr>
          <p:spPr>
            <a:xfrm>
              <a:off x="0" y="-190500"/>
              <a:ext cx="774542" cy="385866"/>
            </a:xfrm>
            <a:prstGeom prst="rect">
              <a:avLst/>
            </a:prstGeom>
          </p:spPr>
          <p:txBody>
            <a:bodyPr lIns="82022" tIns="82022" rIns="82022" bIns="82022" rtlCol="0" anchor="ctr"/>
            <a:lstStyle/>
            <a:p>
              <a:pPr algn="ctr">
                <a:lnSpc>
                  <a:spcPts val="4320"/>
                </a:lnSpc>
              </a:pPr>
              <a:endParaRPr/>
            </a:p>
          </p:txBody>
        </p:sp>
      </p:grpSp>
      <p:grpSp>
        <p:nvGrpSpPr>
          <p:cNvPr id="11" name="Group 11"/>
          <p:cNvGrpSpPr/>
          <p:nvPr/>
        </p:nvGrpSpPr>
        <p:grpSpPr>
          <a:xfrm>
            <a:off x="-18" y="9693319"/>
            <a:ext cx="18288000" cy="1038711"/>
            <a:chOff x="0" y="0"/>
            <a:chExt cx="24384000" cy="1384948"/>
          </a:xfrm>
        </p:grpSpPr>
        <p:sp>
          <p:nvSpPr>
            <p:cNvPr id="12" name="Freeform 12"/>
            <p:cNvSpPr/>
            <p:nvPr/>
          </p:nvSpPr>
          <p:spPr>
            <a:xfrm>
              <a:off x="0" y="0"/>
              <a:ext cx="24384000" cy="1384877"/>
            </a:xfrm>
            <a:custGeom>
              <a:avLst/>
              <a:gdLst/>
              <a:ahLst/>
              <a:cxnLst/>
              <a:rect l="l" t="t" r="r" b="b"/>
              <a:pathLst>
                <a:path w="24384000" h="1384877">
                  <a:moveTo>
                    <a:pt x="0" y="0"/>
                  </a:moveTo>
                  <a:lnTo>
                    <a:pt x="24384000" y="0"/>
                  </a:lnTo>
                  <a:lnTo>
                    <a:pt x="24384000" y="1384877"/>
                  </a:lnTo>
                  <a:lnTo>
                    <a:pt x="0" y="1384877"/>
                  </a:lnTo>
                  <a:close/>
                </a:path>
              </a:pathLst>
            </a:custGeom>
            <a:solidFill>
              <a:srgbClr val="0070C0"/>
            </a:solidFill>
          </p:spPr>
        </p:sp>
      </p:grpSp>
      <p:sp>
        <p:nvSpPr>
          <p:cNvPr id="13" name="TextBox 13"/>
          <p:cNvSpPr txBox="1"/>
          <p:nvPr/>
        </p:nvSpPr>
        <p:spPr>
          <a:xfrm>
            <a:off x="13570071" y="9869774"/>
            <a:ext cx="4130050" cy="342900"/>
          </a:xfrm>
          <a:prstGeom prst="rect">
            <a:avLst/>
          </a:prstGeom>
        </p:spPr>
        <p:txBody>
          <a:bodyPr lIns="0" tIns="0" rIns="0" bIns="0" rtlCol="0" anchor="t">
            <a:spAutoFit/>
          </a:bodyPr>
          <a:lstStyle/>
          <a:p>
            <a:pPr algn="r">
              <a:lnSpc>
                <a:spcPts val="2759"/>
              </a:lnSpc>
            </a:pPr>
            <a:r>
              <a:rPr lang="en-US" sz="2299" b="1">
                <a:solidFill>
                  <a:srgbClr val="FFFFFF"/>
                </a:solidFill>
                <a:latin typeface="Oswald Bold"/>
                <a:ea typeface="Oswald Bold"/>
                <a:cs typeface="Oswald Bold"/>
                <a:sym typeface="Oswald Bold"/>
              </a:rPr>
              <a:t>11</a:t>
            </a:r>
          </a:p>
        </p:txBody>
      </p:sp>
      <p:sp>
        <p:nvSpPr>
          <p:cNvPr id="14" name="TextBox 14"/>
          <p:cNvSpPr txBox="1"/>
          <p:nvPr/>
        </p:nvSpPr>
        <p:spPr>
          <a:xfrm>
            <a:off x="1068816" y="2456948"/>
            <a:ext cx="16230600" cy="1183005"/>
          </a:xfrm>
          <a:prstGeom prst="rect">
            <a:avLst/>
          </a:prstGeom>
        </p:spPr>
        <p:txBody>
          <a:bodyPr lIns="0" tIns="0" rIns="0" bIns="0" rtlCol="0" anchor="t">
            <a:spAutoFit/>
          </a:bodyPr>
          <a:lstStyle/>
          <a:p>
            <a:pPr algn="ctr">
              <a:lnSpc>
                <a:spcPts val="4679"/>
              </a:lnSpc>
              <a:spcBef>
                <a:spcPct val="0"/>
              </a:spcBef>
            </a:pPr>
            <a:r>
              <a:rPr lang="en-US" sz="2599" b="1" i="1">
                <a:solidFill>
                  <a:srgbClr val="000000"/>
                </a:solidFill>
                <a:latin typeface="Arial Bold Italics"/>
                <a:ea typeface="Arial Bold Italics"/>
                <a:cs typeface="Arial Bold Italics"/>
                <a:sym typeface="Arial Bold Italics"/>
              </a:rPr>
              <a:t>Comprehensive Syscall Auditing: </a:t>
            </a:r>
            <a:r>
              <a:rPr lang="en-US" sz="2599" i="1">
                <a:solidFill>
                  <a:srgbClr val="000000"/>
                </a:solidFill>
                <a:latin typeface="Arial Italics"/>
                <a:ea typeface="Arial Italics"/>
                <a:cs typeface="Arial Italics"/>
                <a:sym typeface="Arial Italics"/>
              </a:rPr>
              <a:t>NexPro logs every system call, capturing key details like process ID,</a:t>
            </a:r>
          </a:p>
          <a:p>
            <a:pPr algn="ctr">
              <a:lnSpc>
                <a:spcPts val="4679"/>
              </a:lnSpc>
              <a:spcBef>
                <a:spcPct val="0"/>
              </a:spcBef>
            </a:pPr>
            <a:r>
              <a:rPr lang="en-US" sz="2599" i="1">
                <a:solidFill>
                  <a:srgbClr val="000000"/>
                </a:solidFill>
                <a:latin typeface="Arial Italics"/>
                <a:ea typeface="Arial Italics"/>
                <a:cs typeface="Arial Italics"/>
                <a:sym typeface="Arial Italics"/>
              </a:rPr>
              <a:t>                                  syscall arguments, and decision outcomes, ensuring full traceability for security audits.</a:t>
            </a:r>
          </a:p>
        </p:txBody>
      </p:sp>
      <p:sp>
        <p:nvSpPr>
          <p:cNvPr id="15" name="TextBox 15"/>
          <p:cNvSpPr txBox="1"/>
          <p:nvPr/>
        </p:nvSpPr>
        <p:spPr>
          <a:xfrm>
            <a:off x="1108933" y="4195326"/>
            <a:ext cx="16230600" cy="1183005"/>
          </a:xfrm>
          <a:prstGeom prst="rect">
            <a:avLst/>
          </a:prstGeom>
        </p:spPr>
        <p:txBody>
          <a:bodyPr lIns="0" tIns="0" rIns="0" bIns="0" rtlCol="0" anchor="t">
            <a:spAutoFit/>
          </a:bodyPr>
          <a:lstStyle/>
          <a:p>
            <a:pPr algn="ctr">
              <a:lnSpc>
                <a:spcPts val="4679"/>
              </a:lnSpc>
              <a:spcBef>
                <a:spcPct val="0"/>
              </a:spcBef>
            </a:pPr>
            <a:r>
              <a:rPr lang="en-US" sz="2599" b="1" i="1">
                <a:solidFill>
                  <a:srgbClr val="000000"/>
                </a:solidFill>
                <a:latin typeface="Arial Bold Italics"/>
                <a:ea typeface="Arial Bold Italics"/>
                <a:cs typeface="Arial Bold Italics"/>
                <a:sym typeface="Arial Bold Italics"/>
              </a:rPr>
              <a:t>Tamper-Proof Log Storage:</a:t>
            </a:r>
            <a:r>
              <a:rPr lang="en-US" sz="2599" i="1">
                <a:solidFill>
                  <a:srgbClr val="000000"/>
                </a:solidFill>
                <a:latin typeface="Arial Italics"/>
                <a:ea typeface="Arial Italics"/>
                <a:cs typeface="Arial Italics"/>
                <a:sym typeface="Arial Italics"/>
              </a:rPr>
              <a:t> Syscall logs are secured with cryptographic signatures, preventing unauthorized       </a:t>
            </a:r>
          </a:p>
          <a:p>
            <a:pPr algn="ctr">
              <a:lnSpc>
                <a:spcPts val="4679"/>
              </a:lnSpc>
              <a:spcBef>
                <a:spcPct val="0"/>
              </a:spcBef>
            </a:pPr>
            <a:r>
              <a:rPr lang="en-US" sz="2599" i="1">
                <a:solidFill>
                  <a:srgbClr val="000000"/>
                </a:solidFill>
                <a:latin typeface="Arial Italics"/>
                <a:ea typeface="Arial Italics"/>
                <a:cs typeface="Arial Italics"/>
                <a:sym typeface="Arial Italics"/>
              </a:rPr>
              <a:t>                        access or modification, and preserving the integrity of system logs.</a:t>
            </a:r>
          </a:p>
        </p:txBody>
      </p:sp>
      <p:sp>
        <p:nvSpPr>
          <p:cNvPr id="16" name="TextBox 16"/>
          <p:cNvSpPr txBox="1"/>
          <p:nvPr/>
        </p:nvSpPr>
        <p:spPr>
          <a:xfrm>
            <a:off x="1068816" y="5930782"/>
            <a:ext cx="16230600" cy="1183005"/>
          </a:xfrm>
          <a:prstGeom prst="rect">
            <a:avLst/>
          </a:prstGeom>
        </p:spPr>
        <p:txBody>
          <a:bodyPr lIns="0" tIns="0" rIns="0" bIns="0" rtlCol="0" anchor="t">
            <a:spAutoFit/>
          </a:bodyPr>
          <a:lstStyle/>
          <a:p>
            <a:pPr algn="ctr">
              <a:lnSpc>
                <a:spcPts val="4679"/>
              </a:lnSpc>
              <a:spcBef>
                <a:spcPct val="0"/>
              </a:spcBef>
            </a:pPr>
            <a:r>
              <a:rPr lang="en-US" sz="2599" b="1" i="1">
                <a:solidFill>
                  <a:srgbClr val="000000"/>
                </a:solidFill>
                <a:latin typeface="Arial Bold Italics"/>
                <a:ea typeface="Arial Bold Italics"/>
                <a:cs typeface="Arial Bold Italics"/>
                <a:sym typeface="Arial Bold Italics"/>
              </a:rPr>
              <a:t>Dynamic Policy Enforcement: </a:t>
            </a:r>
            <a:r>
              <a:rPr lang="en-US" sz="2599" i="1">
                <a:solidFill>
                  <a:srgbClr val="000000"/>
                </a:solidFill>
                <a:latin typeface="Arial Italics"/>
                <a:ea typeface="Arial Italics"/>
                <a:cs typeface="Arial Italics"/>
                <a:sym typeface="Arial Italics"/>
              </a:rPr>
              <a:t>NexPro allows administrators to define fine-grained, customizable policies</a:t>
            </a:r>
          </a:p>
          <a:p>
            <a:pPr algn="ctr">
              <a:lnSpc>
                <a:spcPts val="4679"/>
              </a:lnSpc>
              <a:spcBef>
                <a:spcPct val="0"/>
              </a:spcBef>
            </a:pPr>
            <a:r>
              <a:rPr lang="en-US" sz="2599" i="1">
                <a:solidFill>
                  <a:srgbClr val="000000"/>
                </a:solidFill>
                <a:latin typeface="Arial Italics"/>
                <a:ea typeface="Arial Italics"/>
                <a:cs typeface="Arial Italics"/>
                <a:sym typeface="Arial Italics"/>
              </a:rPr>
              <a:t>                                            based on user, process, or system context, ensuring adaptable security control.</a:t>
            </a:r>
          </a:p>
        </p:txBody>
      </p:sp>
      <p:sp>
        <p:nvSpPr>
          <p:cNvPr id="17" name="TextBox 17"/>
          <p:cNvSpPr txBox="1"/>
          <p:nvPr/>
        </p:nvSpPr>
        <p:spPr>
          <a:xfrm>
            <a:off x="1108933" y="7708448"/>
            <a:ext cx="16150367" cy="1183005"/>
          </a:xfrm>
          <a:prstGeom prst="rect">
            <a:avLst/>
          </a:prstGeom>
        </p:spPr>
        <p:txBody>
          <a:bodyPr lIns="0" tIns="0" rIns="0" bIns="0" rtlCol="0" anchor="t">
            <a:spAutoFit/>
          </a:bodyPr>
          <a:lstStyle/>
          <a:p>
            <a:pPr algn="ctr">
              <a:lnSpc>
                <a:spcPts val="4679"/>
              </a:lnSpc>
              <a:spcBef>
                <a:spcPct val="0"/>
              </a:spcBef>
            </a:pPr>
            <a:r>
              <a:rPr lang="en-US" sz="2599" b="1" i="1">
                <a:solidFill>
                  <a:srgbClr val="000000"/>
                </a:solidFill>
                <a:latin typeface="Arial Bold Italics"/>
                <a:ea typeface="Arial Bold Italics"/>
                <a:cs typeface="Arial Bold Italics"/>
                <a:sym typeface="Arial Bold Italics"/>
              </a:rPr>
              <a:t>Behavioral Analysis and Automation: </a:t>
            </a:r>
            <a:r>
              <a:rPr lang="en-US" sz="2599" i="1">
                <a:solidFill>
                  <a:srgbClr val="000000"/>
                </a:solidFill>
                <a:latin typeface="Arial Italics"/>
                <a:ea typeface="Arial Italics"/>
                <a:cs typeface="Arial Italics"/>
                <a:sym typeface="Arial Italics"/>
              </a:rPr>
              <a:t>NexPro utilizes historical syscall data to learn legitimate behavior</a:t>
            </a:r>
          </a:p>
          <a:p>
            <a:pPr algn="ctr">
              <a:lnSpc>
                <a:spcPts val="4679"/>
              </a:lnSpc>
              <a:spcBef>
                <a:spcPct val="0"/>
              </a:spcBef>
            </a:pPr>
            <a:r>
              <a:rPr lang="en-US" sz="2599" i="1">
                <a:solidFill>
                  <a:srgbClr val="000000"/>
                </a:solidFill>
                <a:latin typeface="Arial Italics"/>
                <a:ea typeface="Arial Italics"/>
                <a:cs typeface="Arial Italics"/>
                <a:sym typeface="Arial Italics"/>
              </a:rPr>
              <a:t>                 patterns, automatically updating policies to block anomalous or unauthorized activity in real time.</a:t>
            </a:r>
          </a:p>
        </p:txBody>
      </p:sp>
      <p:sp>
        <p:nvSpPr>
          <p:cNvPr id="18" name="TextBox 18"/>
          <p:cNvSpPr txBox="1"/>
          <p:nvPr/>
        </p:nvSpPr>
        <p:spPr>
          <a:xfrm>
            <a:off x="6743253" y="757821"/>
            <a:ext cx="3913822" cy="887095"/>
          </a:xfrm>
          <a:prstGeom prst="rect">
            <a:avLst/>
          </a:prstGeom>
        </p:spPr>
        <p:txBody>
          <a:bodyPr lIns="0" tIns="0" rIns="0" bIns="0" rtlCol="0" anchor="t">
            <a:spAutoFit/>
          </a:bodyPr>
          <a:lstStyle/>
          <a:p>
            <a:pPr algn="ctr">
              <a:lnSpc>
                <a:spcPts val="7279"/>
              </a:lnSpc>
            </a:pPr>
            <a:r>
              <a:rPr lang="en-US" sz="5199" b="1">
                <a:solidFill>
                  <a:srgbClr val="000000"/>
                </a:solidFill>
                <a:latin typeface="Canva Sans Bold"/>
                <a:ea typeface="Canva Sans Bold"/>
                <a:cs typeface="Canva Sans Bold"/>
                <a:sym typeface="Canva Sans Bold"/>
              </a:rPr>
              <a:t>Syscall Logs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 y="9765751"/>
            <a:ext cx="18288000" cy="966279"/>
            <a:chOff x="0" y="0"/>
            <a:chExt cx="24384000" cy="1288372"/>
          </a:xfrm>
        </p:grpSpPr>
        <p:sp>
          <p:nvSpPr>
            <p:cNvPr id="3" name="Freeform 3"/>
            <p:cNvSpPr/>
            <p:nvPr/>
          </p:nvSpPr>
          <p:spPr>
            <a:xfrm>
              <a:off x="0" y="0"/>
              <a:ext cx="24384000" cy="1288305"/>
            </a:xfrm>
            <a:custGeom>
              <a:avLst/>
              <a:gdLst/>
              <a:ahLst/>
              <a:cxnLst/>
              <a:rect l="l" t="t" r="r" b="b"/>
              <a:pathLst>
                <a:path w="24384000" h="1288305">
                  <a:moveTo>
                    <a:pt x="0" y="0"/>
                  </a:moveTo>
                  <a:lnTo>
                    <a:pt x="24384000" y="0"/>
                  </a:lnTo>
                  <a:lnTo>
                    <a:pt x="24384000" y="1288305"/>
                  </a:lnTo>
                  <a:lnTo>
                    <a:pt x="0" y="1288305"/>
                  </a:lnTo>
                  <a:close/>
                </a:path>
              </a:pathLst>
            </a:custGeom>
            <a:solidFill>
              <a:srgbClr val="0070C0"/>
            </a:solidFill>
          </p:spPr>
        </p:sp>
      </p:grpSp>
      <p:sp>
        <p:nvSpPr>
          <p:cNvPr id="4" name="Freeform 4"/>
          <p:cNvSpPr/>
          <p:nvPr/>
        </p:nvSpPr>
        <p:spPr>
          <a:xfrm rot="-5159568" flipH="1">
            <a:off x="-3180037" y="3456177"/>
            <a:ext cx="8905769" cy="9911083"/>
          </a:xfrm>
          <a:custGeom>
            <a:avLst/>
            <a:gdLst/>
            <a:ahLst/>
            <a:cxnLst/>
            <a:rect l="l" t="t" r="r" b="b"/>
            <a:pathLst>
              <a:path w="8905769" h="9911083">
                <a:moveTo>
                  <a:pt x="8905769" y="0"/>
                </a:moveTo>
                <a:lnTo>
                  <a:pt x="0" y="0"/>
                </a:lnTo>
                <a:lnTo>
                  <a:pt x="0" y="9911082"/>
                </a:lnTo>
                <a:lnTo>
                  <a:pt x="8905769" y="9911082"/>
                </a:lnTo>
                <a:lnTo>
                  <a:pt x="8905769"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690916" y="9877416"/>
            <a:ext cx="4130050" cy="371475"/>
          </a:xfrm>
          <a:prstGeom prst="rect">
            <a:avLst/>
          </a:prstGeom>
        </p:spPr>
        <p:txBody>
          <a:bodyPr lIns="0" tIns="0" rIns="0" bIns="0" rtlCol="0" anchor="t">
            <a:spAutoFit/>
          </a:bodyPr>
          <a:lstStyle/>
          <a:p>
            <a:pPr algn="r">
              <a:lnSpc>
                <a:spcPts val="2999"/>
              </a:lnSpc>
            </a:pPr>
            <a:r>
              <a:rPr lang="en-US" sz="2499" b="1">
                <a:solidFill>
                  <a:srgbClr val="FFFFFF"/>
                </a:solidFill>
                <a:latin typeface="Oswald Bold"/>
                <a:ea typeface="Oswald Bold"/>
                <a:cs typeface="Oswald Bold"/>
                <a:sym typeface="Oswald Bold"/>
              </a:rPr>
              <a:t>12</a:t>
            </a:r>
          </a:p>
        </p:txBody>
      </p:sp>
      <p:sp>
        <p:nvSpPr>
          <p:cNvPr id="6" name="TextBox 6"/>
          <p:cNvSpPr txBox="1"/>
          <p:nvPr/>
        </p:nvSpPr>
        <p:spPr>
          <a:xfrm>
            <a:off x="271464" y="1159383"/>
            <a:ext cx="17791271" cy="1282065"/>
          </a:xfrm>
          <a:prstGeom prst="rect">
            <a:avLst/>
          </a:prstGeom>
        </p:spPr>
        <p:txBody>
          <a:bodyPr lIns="0" tIns="0" rIns="0" bIns="0" rtlCol="0" anchor="t">
            <a:spAutoFit/>
          </a:bodyPr>
          <a:lstStyle/>
          <a:p>
            <a:pPr algn="ctr">
              <a:lnSpc>
                <a:spcPts val="5039"/>
              </a:lnSpc>
              <a:spcBef>
                <a:spcPct val="0"/>
              </a:spcBef>
            </a:pPr>
            <a:r>
              <a:rPr lang="en-US" sz="2799" b="1" i="1">
                <a:solidFill>
                  <a:srgbClr val="000000"/>
                </a:solidFill>
                <a:latin typeface="Arial Bold Italics"/>
                <a:ea typeface="Arial Bold Italics"/>
                <a:cs typeface="Arial Bold Italics"/>
                <a:sym typeface="Arial Bold Italics"/>
              </a:rPr>
              <a:t>1. NexPro optimizes syscall filtering using MPK, SUD, and seccomp filters to minimize overhead and latency.</a:t>
            </a:r>
          </a:p>
        </p:txBody>
      </p:sp>
      <p:sp>
        <p:nvSpPr>
          <p:cNvPr id="7" name="TextBox 7"/>
          <p:cNvSpPr txBox="1"/>
          <p:nvPr/>
        </p:nvSpPr>
        <p:spPr>
          <a:xfrm>
            <a:off x="3244231" y="2936748"/>
            <a:ext cx="14818522" cy="1282065"/>
          </a:xfrm>
          <a:prstGeom prst="rect">
            <a:avLst/>
          </a:prstGeom>
        </p:spPr>
        <p:txBody>
          <a:bodyPr lIns="0" tIns="0" rIns="0" bIns="0" rtlCol="0" anchor="t">
            <a:spAutoFit/>
          </a:bodyPr>
          <a:lstStyle/>
          <a:p>
            <a:pPr algn="ctr">
              <a:lnSpc>
                <a:spcPts val="5039"/>
              </a:lnSpc>
              <a:spcBef>
                <a:spcPct val="0"/>
              </a:spcBef>
            </a:pPr>
            <a:r>
              <a:rPr lang="en-US" sz="2799" b="1" i="1">
                <a:solidFill>
                  <a:srgbClr val="000000"/>
                </a:solidFill>
                <a:latin typeface="Arial Bold Italics"/>
                <a:ea typeface="Arial Bold Italics"/>
                <a:cs typeface="Arial Bold Italics"/>
                <a:sym typeface="Arial Bold Italics"/>
              </a:rPr>
              <a:t>2. Pre-compiled policies stored in fast-access structures enable real-time decision-making without heavy computations.</a:t>
            </a:r>
          </a:p>
        </p:txBody>
      </p:sp>
      <p:sp>
        <p:nvSpPr>
          <p:cNvPr id="8" name="TextBox 8"/>
          <p:cNvSpPr txBox="1"/>
          <p:nvPr/>
        </p:nvSpPr>
        <p:spPr>
          <a:xfrm>
            <a:off x="5518512" y="4714113"/>
            <a:ext cx="12544241" cy="1282065"/>
          </a:xfrm>
          <a:prstGeom prst="rect">
            <a:avLst/>
          </a:prstGeom>
        </p:spPr>
        <p:txBody>
          <a:bodyPr lIns="0" tIns="0" rIns="0" bIns="0" rtlCol="0" anchor="t">
            <a:spAutoFit/>
          </a:bodyPr>
          <a:lstStyle/>
          <a:p>
            <a:pPr algn="ctr">
              <a:lnSpc>
                <a:spcPts val="5039"/>
              </a:lnSpc>
              <a:spcBef>
                <a:spcPct val="0"/>
              </a:spcBef>
            </a:pPr>
            <a:r>
              <a:rPr lang="en-US" sz="2799" b="1" i="1">
                <a:solidFill>
                  <a:srgbClr val="000000"/>
                </a:solidFill>
                <a:latin typeface="Arial Bold Italics"/>
                <a:ea typeface="Arial Bold Italics"/>
                <a:cs typeface="Arial Bold Italics"/>
                <a:sym typeface="Arial Bold Italics"/>
              </a:rPr>
              <a:t>3. Behavioral learning system operates in the background during low CPU usage to avoid impacting active syscall performance.</a:t>
            </a:r>
          </a:p>
        </p:txBody>
      </p:sp>
      <p:sp>
        <p:nvSpPr>
          <p:cNvPr id="9" name="TextBox 9"/>
          <p:cNvSpPr txBox="1"/>
          <p:nvPr/>
        </p:nvSpPr>
        <p:spPr>
          <a:xfrm>
            <a:off x="8180447" y="6491478"/>
            <a:ext cx="9924692" cy="1920240"/>
          </a:xfrm>
          <a:prstGeom prst="rect">
            <a:avLst/>
          </a:prstGeom>
        </p:spPr>
        <p:txBody>
          <a:bodyPr lIns="0" tIns="0" rIns="0" bIns="0" rtlCol="0" anchor="t">
            <a:spAutoFit/>
          </a:bodyPr>
          <a:lstStyle/>
          <a:p>
            <a:pPr algn="ctr">
              <a:lnSpc>
                <a:spcPts val="5039"/>
              </a:lnSpc>
              <a:spcBef>
                <a:spcPct val="0"/>
              </a:spcBef>
            </a:pPr>
            <a:r>
              <a:rPr lang="en-US" sz="2799" b="1" i="1">
                <a:solidFill>
                  <a:srgbClr val="000000"/>
                </a:solidFill>
                <a:latin typeface="Arial Bold Italics"/>
                <a:ea typeface="Arial Bold Italics"/>
                <a:cs typeface="Arial Bold Italics"/>
                <a:sym typeface="Arial Bold Italics"/>
              </a:rPr>
              <a:t>4. Trampoline mechanism and asynchronous logging system further enhance performance by reducing overhead and ensuring efficient syscall handling.</a:t>
            </a:r>
          </a:p>
        </p:txBody>
      </p:sp>
      <p:sp>
        <p:nvSpPr>
          <p:cNvPr id="10" name="TextBox 10"/>
          <p:cNvSpPr txBox="1"/>
          <p:nvPr/>
        </p:nvSpPr>
        <p:spPr>
          <a:xfrm>
            <a:off x="271464" y="6300978"/>
            <a:ext cx="5320697" cy="2418344"/>
          </a:xfrm>
          <a:prstGeom prst="rect">
            <a:avLst/>
          </a:prstGeom>
        </p:spPr>
        <p:txBody>
          <a:bodyPr lIns="0" tIns="0" rIns="0" bIns="0" rtlCol="0" anchor="t">
            <a:spAutoFit/>
          </a:bodyPr>
          <a:lstStyle/>
          <a:p>
            <a:pPr algn="ctr">
              <a:lnSpc>
                <a:spcPts val="9524"/>
              </a:lnSpc>
              <a:spcBef>
                <a:spcPct val="0"/>
              </a:spcBef>
            </a:pPr>
            <a:r>
              <a:rPr lang="en-US" sz="5291" b="1" i="1">
                <a:solidFill>
                  <a:srgbClr val="000000"/>
                </a:solidFill>
                <a:latin typeface="Arial Bold Italics"/>
                <a:ea typeface="Arial Bold Italics"/>
                <a:cs typeface="Arial Bold Italics"/>
                <a:sym typeface="Arial Bold Italics"/>
              </a:rPr>
              <a:t>Behavioral Analysis</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 y="9553377"/>
            <a:ext cx="18288000" cy="1178652"/>
            <a:chOff x="0" y="0"/>
            <a:chExt cx="24384000" cy="1571537"/>
          </a:xfrm>
        </p:grpSpPr>
        <p:sp>
          <p:nvSpPr>
            <p:cNvPr id="3" name="Freeform 3"/>
            <p:cNvSpPr/>
            <p:nvPr/>
          </p:nvSpPr>
          <p:spPr>
            <a:xfrm>
              <a:off x="0" y="0"/>
              <a:ext cx="24384000" cy="1571455"/>
            </a:xfrm>
            <a:custGeom>
              <a:avLst/>
              <a:gdLst/>
              <a:ahLst/>
              <a:cxnLst/>
              <a:rect l="l" t="t" r="r" b="b"/>
              <a:pathLst>
                <a:path w="24384000" h="1571455">
                  <a:moveTo>
                    <a:pt x="0" y="0"/>
                  </a:moveTo>
                  <a:lnTo>
                    <a:pt x="24384000" y="0"/>
                  </a:lnTo>
                  <a:lnTo>
                    <a:pt x="24384000" y="1571455"/>
                  </a:lnTo>
                  <a:lnTo>
                    <a:pt x="0" y="1571455"/>
                  </a:lnTo>
                  <a:close/>
                </a:path>
              </a:pathLst>
            </a:custGeom>
            <a:solidFill>
              <a:srgbClr val="0070C0"/>
            </a:solidFill>
          </p:spPr>
        </p:sp>
      </p:grpSp>
      <p:sp>
        <p:nvSpPr>
          <p:cNvPr id="4" name="Freeform 4"/>
          <p:cNvSpPr/>
          <p:nvPr/>
        </p:nvSpPr>
        <p:spPr>
          <a:xfrm rot="-5400000">
            <a:off x="7691005" y="2018158"/>
            <a:ext cx="3073180" cy="5000737"/>
          </a:xfrm>
          <a:custGeom>
            <a:avLst/>
            <a:gdLst/>
            <a:ahLst/>
            <a:cxnLst/>
            <a:rect l="l" t="t" r="r" b="b"/>
            <a:pathLst>
              <a:path w="3073180" h="5000737">
                <a:moveTo>
                  <a:pt x="0" y="0"/>
                </a:moveTo>
                <a:lnTo>
                  <a:pt x="3073180" y="0"/>
                </a:lnTo>
                <a:lnTo>
                  <a:pt x="3073180" y="5000737"/>
                </a:lnTo>
                <a:lnTo>
                  <a:pt x="0" y="5000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314382" y="9733129"/>
            <a:ext cx="4130050" cy="409575"/>
          </a:xfrm>
          <a:prstGeom prst="rect">
            <a:avLst/>
          </a:prstGeom>
        </p:spPr>
        <p:txBody>
          <a:bodyPr lIns="0" tIns="0" rIns="0" bIns="0" rtlCol="0" anchor="t">
            <a:spAutoFit/>
          </a:bodyPr>
          <a:lstStyle/>
          <a:p>
            <a:pPr algn="r">
              <a:lnSpc>
                <a:spcPts val="3239"/>
              </a:lnSpc>
            </a:pPr>
            <a:r>
              <a:rPr lang="en-US" sz="2699">
                <a:solidFill>
                  <a:srgbClr val="FFFFFF"/>
                </a:solidFill>
                <a:latin typeface="Oswald"/>
                <a:ea typeface="Oswald"/>
                <a:cs typeface="Oswald"/>
                <a:sym typeface="Oswald"/>
              </a:rPr>
              <a:t>13</a:t>
            </a:r>
          </a:p>
        </p:txBody>
      </p:sp>
      <p:sp>
        <p:nvSpPr>
          <p:cNvPr id="6" name="TextBox 6"/>
          <p:cNvSpPr txBox="1"/>
          <p:nvPr/>
        </p:nvSpPr>
        <p:spPr>
          <a:xfrm>
            <a:off x="1887150" y="971550"/>
            <a:ext cx="15372150" cy="895350"/>
          </a:xfrm>
          <a:prstGeom prst="rect">
            <a:avLst/>
          </a:prstGeom>
        </p:spPr>
        <p:txBody>
          <a:bodyPr lIns="0" tIns="0" rIns="0" bIns="0" rtlCol="0" anchor="t">
            <a:spAutoFit/>
          </a:bodyPr>
          <a:lstStyle/>
          <a:p>
            <a:pPr algn="l">
              <a:lnSpc>
                <a:spcPts val="3359"/>
              </a:lnSpc>
            </a:pPr>
            <a:r>
              <a:rPr lang="en-US" sz="2799" b="1">
                <a:solidFill>
                  <a:srgbClr val="000000"/>
                </a:solidFill>
                <a:latin typeface="Arial Bold"/>
                <a:ea typeface="Arial Bold"/>
                <a:cs typeface="Arial Bold"/>
                <a:sym typeface="Arial Bold"/>
              </a:rPr>
              <a:t>System call interception is used across domains like system safety, debugging, containers, and emulation for performance and security enhancement.</a:t>
            </a:r>
          </a:p>
        </p:txBody>
      </p:sp>
      <p:sp>
        <p:nvSpPr>
          <p:cNvPr id="7" name="TextBox 7"/>
          <p:cNvSpPr txBox="1"/>
          <p:nvPr/>
        </p:nvSpPr>
        <p:spPr>
          <a:xfrm>
            <a:off x="418275" y="3700275"/>
            <a:ext cx="5817150" cy="1733550"/>
          </a:xfrm>
          <a:prstGeom prst="rect">
            <a:avLst/>
          </a:prstGeom>
        </p:spPr>
        <p:txBody>
          <a:bodyPr lIns="0" tIns="0" rIns="0" bIns="0" rtlCol="0" anchor="t">
            <a:spAutoFit/>
          </a:bodyPr>
          <a:lstStyle/>
          <a:p>
            <a:pPr algn="l">
              <a:lnSpc>
                <a:spcPts val="3359"/>
              </a:lnSpc>
            </a:pPr>
            <a:r>
              <a:rPr lang="en-US" sz="2799" b="1">
                <a:solidFill>
                  <a:srgbClr val="000000"/>
                </a:solidFill>
                <a:latin typeface="Arial Bold"/>
                <a:ea typeface="Arial Bold"/>
                <a:cs typeface="Arial Bold"/>
                <a:sym typeface="Arial Bold"/>
              </a:rPr>
              <a:t>Supports system call policies in environments like sandboxes, in-process monitors, and OS emulation.</a:t>
            </a:r>
          </a:p>
        </p:txBody>
      </p:sp>
      <p:sp>
        <p:nvSpPr>
          <p:cNvPr id="8" name="TextBox 8"/>
          <p:cNvSpPr txBox="1"/>
          <p:nvPr/>
        </p:nvSpPr>
        <p:spPr>
          <a:xfrm>
            <a:off x="4293582" y="7019727"/>
            <a:ext cx="10694874" cy="895350"/>
          </a:xfrm>
          <a:prstGeom prst="rect">
            <a:avLst/>
          </a:prstGeom>
        </p:spPr>
        <p:txBody>
          <a:bodyPr lIns="0" tIns="0" rIns="0" bIns="0" rtlCol="0" anchor="t">
            <a:spAutoFit/>
          </a:bodyPr>
          <a:lstStyle/>
          <a:p>
            <a:pPr algn="l">
              <a:lnSpc>
                <a:spcPts val="3359"/>
              </a:lnSpc>
            </a:pPr>
            <a:r>
              <a:rPr lang="en-US" sz="2799" b="1">
                <a:solidFill>
                  <a:srgbClr val="000000"/>
                </a:solidFill>
                <a:latin typeface="Arial Bold"/>
                <a:ea typeface="Arial Bold"/>
                <a:cs typeface="Arial Bold"/>
                <a:sym typeface="Arial Bold"/>
              </a:rPr>
              <a:t> NexPro’s scalable design ensures high security with low operational costs, reducing compliance risks.</a:t>
            </a:r>
          </a:p>
        </p:txBody>
      </p:sp>
      <p:sp>
        <p:nvSpPr>
          <p:cNvPr id="9" name="TextBox 9"/>
          <p:cNvSpPr txBox="1"/>
          <p:nvPr/>
        </p:nvSpPr>
        <p:spPr>
          <a:xfrm>
            <a:off x="12470832" y="3700275"/>
            <a:ext cx="5817150" cy="1314450"/>
          </a:xfrm>
          <a:prstGeom prst="rect">
            <a:avLst/>
          </a:prstGeom>
        </p:spPr>
        <p:txBody>
          <a:bodyPr lIns="0" tIns="0" rIns="0" bIns="0" rtlCol="0" anchor="t">
            <a:spAutoFit/>
          </a:bodyPr>
          <a:lstStyle/>
          <a:p>
            <a:pPr algn="l">
              <a:lnSpc>
                <a:spcPts val="3359"/>
              </a:lnSpc>
            </a:pPr>
            <a:r>
              <a:rPr lang="en-US" sz="2799" b="1">
                <a:solidFill>
                  <a:srgbClr val="000000"/>
                </a:solidFill>
                <a:latin typeface="Arial Bold"/>
                <a:ea typeface="Arial Bold"/>
                <a:cs typeface="Arial Bold"/>
                <a:sym typeface="Arial Bold"/>
              </a:rPr>
              <a:t>NexPro prevents ransomware, helping organizations avoid financial and operational damage.</a:t>
            </a:r>
          </a:p>
        </p:txBody>
      </p:sp>
      <p:sp>
        <p:nvSpPr>
          <p:cNvPr id="10" name="TextBox 10"/>
          <p:cNvSpPr txBox="1"/>
          <p:nvPr/>
        </p:nvSpPr>
        <p:spPr>
          <a:xfrm>
            <a:off x="7063510" y="3855314"/>
            <a:ext cx="4160980" cy="1718747"/>
          </a:xfrm>
          <a:prstGeom prst="rect">
            <a:avLst/>
          </a:prstGeom>
        </p:spPr>
        <p:txBody>
          <a:bodyPr lIns="0" tIns="0" rIns="0" bIns="0" rtlCol="0" anchor="t">
            <a:spAutoFit/>
          </a:bodyPr>
          <a:lstStyle/>
          <a:p>
            <a:pPr marL="0" lvl="0" indent="0" algn="ctr">
              <a:lnSpc>
                <a:spcPts val="6590"/>
              </a:lnSpc>
              <a:spcBef>
                <a:spcPct val="0"/>
              </a:spcBef>
            </a:pPr>
            <a:r>
              <a:rPr lang="en-US" sz="4707" b="1">
                <a:solidFill>
                  <a:srgbClr val="000000"/>
                </a:solidFill>
                <a:latin typeface="Arial Bold"/>
                <a:ea typeface="Arial Bold"/>
                <a:cs typeface="Arial Bold"/>
                <a:sym typeface="Arial Bold"/>
              </a:rPr>
              <a:t> Impact and Benefits </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 y="9977230"/>
            <a:ext cx="18288000" cy="754800"/>
            <a:chOff x="0" y="0"/>
            <a:chExt cx="24384000" cy="1006400"/>
          </a:xfrm>
        </p:grpSpPr>
        <p:sp>
          <p:nvSpPr>
            <p:cNvPr id="3" name="Freeform 3"/>
            <p:cNvSpPr/>
            <p:nvPr/>
          </p:nvSpPr>
          <p:spPr>
            <a:xfrm>
              <a:off x="0" y="0"/>
              <a:ext cx="24384000" cy="1006348"/>
            </a:xfrm>
            <a:custGeom>
              <a:avLst/>
              <a:gdLst/>
              <a:ahLst/>
              <a:cxnLst/>
              <a:rect l="l" t="t" r="r" b="b"/>
              <a:pathLst>
                <a:path w="24384000" h="1006348">
                  <a:moveTo>
                    <a:pt x="0" y="0"/>
                  </a:moveTo>
                  <a:lnTo>
                    <a:pt x="24384000" y="0"/>
                  </a:lnTo>
                  <a:lnTo>
                    <a:pt x="24384000" y="1006348"/>
                  </a:lnTo>
                  <a:lnTo>
                    <a:pt x="0" y="1006348"/>
                  </a:lnTo>
                  <a:close/>
                </a:path>
              </a:pathLst>
            </a:custGeom>
            <a:solidFill>
              <a:srgbClr val="0070C0"/>
            </a:solidFill>
          </p:spPr>
        </p:sp>
      </p:grpSp>
      <p:sp>
        <p:nvSpPr>
          <p:cNvPr id="4" name="TextBox 4"/>
          <p:cNvSpPr txBox="1"/>
          <p:nvPr/>
        </p:nvSpPr>
        <p:spPr>
          <a:xfrm>
            <a:off x="0" y="2327650"/>
            <a:ext cx="18287964" cy="8023098"/>
          </a:xfrm>
          <a:prstGeom prst="rect">
            <a:avLst/>
          </a:prstGeom>
        </p:spPr>
        <p:txBody>
          <a:bodyPr lIns="0" tIns="0" rIns="0" bIns="0" rtlCol="0" anchor="t">
            <a:spAutoFit/>
          </a:bodyPr>
          <a:lstStyle/>
          <a:p>
            <a:pPr algn="ctr">
              <a:lnSpc>
                <a:spcPts val="4992"/>
              </a:lnSpc>
            </a:pPr>
            <a:r>
              <a:rPr lang="en-US" sz="2400" b="1" i="1">
                <a:solidFill>
                  <a:srgbClr val="000000"/>
                </a:solidFill>
                <a:latin typeface="Arial Bold Italics"/>
                <a:ea typeface="Arial Bold Italics"/>
                <a:cs typeface="Arial Bold Italics"/>
                <a:sym typeface="Arial Bold Italics"/>
              </a:rPr>
              <a:t>Cybersecurity Market:</a:t>
            </a:r>
            <a:r>
              <a:rPr lang="en-US" sz="2400" i="1">
                <a:solidFill>
                  <a:srgbClr val="000000"/>
                </a:solidFill>
                <a:latin typeface="Arial Italics"/>
                <a:ea typeface="Arial Italics"/>
                <a:cs typeface="Arial Italics"/>
                <a:sym typeface="Arial Italics"/>
              </a:rPr>
              <a:t> NexPro can tap into the growing cybersecurity industry, offering advanced system call interception to protect enterprises from sophisticated threats like ransomware and unauthorized access.</a:t>
            </a:r>
          </a:p>
          <a:p>
            <a:pPr algn="ctr">
              <a:lnSpc>
                <a:spcPts val="4992"/>
              </a:lnSpc>
            </a:pPr>
            <a:endParaRPr lang="en-US" sz="2400" i="1">
              <a:solidFill>
                <a:srgbClr val="000000"/>
              </a:solidFill>
              <a:latin typeface="Arial Italics"/>
              <a:ea typeface="Arial Italics"/>
              <a:cs typeface="Arial Italics"/>
              <a:sym typeface="Arial Italics"/>
            </a:endParaRPr>
          </a:p>
          <a:p>
            <a:pPr algn="ctr">
              <a:lnSpc>
                <a:spcPts val="4992"/>
              </a:lnSpc>
            </a:pPr>
            <a:r>
              <a:rPr lang="en-US" sz="2400" b="1" i="1">
                <a:solidFill>
                  <a:srgbClr val="000000"/>
                </a:solidFill>
                <a:latin typeface="Arial Bold Italics"/>
                <a:ea typeface="Arial Bold Italics"/>
                <a:cs typeface="Arial Bold Italics"/>
                <a:sym typeface="Arial Bold Italics"/>
              </a:rPr>
              <a:t>Enterprise Solutions:</a:t>
            </a:r>
            <a:r>
              <a:rPr lang="en-US" sz="2400" i="1">
                <a:solidFill>
                  <a:srgbClr val="000000"/>
                </a:solidFill>
                <a:latin typeface="Arial Italics"/>
                <a:ea typeface="Arial Italics"/>
                <a:cs typeface="Arial Italics"/>
                <a:sym typeface="Arial Italics"/>
              </a:rPr>
              <a:t> NexPro's ability to customize policies and enhance system security can be marketed to large-scale businesses, financial institutions, and critical infrastructure sectors that require compliance with strict security standards.</a:t>
            </a:r>
          </a:p>
          <a:p>
            <a:pPr algn="ctr">
              <a:lnSpc>
                <a:spcPts val="4992"/>
              </a:lnSpc>
            </a:pPr>
            <a:endParaRPr lang="en-US" sz="2400" i="1">
              <a:solidFill>
                <a:srgbClr val="000000"/>
              </a:solidFill>
              <a:latin typeface="Arial Italics"/>
              <a:ea typeface="Arial Italics"/>
              <a:cs typeface="Arial Italics"/>
              <a:sym typeface="Arial Italics"/>
            </a:endParaRPr>
          </a:p>
          <a:p>
            <a:pPr algn="ctr">
              <a:lnSpc>
                <a:spcPts val="4992"/>
              </a:lnSpc>
            </a:pPr>
            <a:r>
              <a:rPr lang="en-US" sz="2400" b="1" i="1">
                <a:solidFill>
                  <a:srgbClr val="000000"/>
                </a:solidFill>
                <a:latin typeface="Arial Bold Italics"/>
                <a:ea typeface="Arial Bold Italics"/>
                <a:cs typeface="Arial Bold Italics"/>
                <a:sym typeface="Arial Bold Italics"/>
              </a:rPr>
              <a:t>Cloud and DevOps Integration: </a:t>
            </a:r>
            <a:r>
              <a:rPr lang="en-US" sz="2400" i="1">
                <a:solidFill>
                  <a:srgbClr val="000000"/>
                </a:solidFill>
                <a:latin typeface="Arial Italics"/>
                <a:ea typeface="Arial Italics"/>
                <a:cs typeface="Arial Italics"/>
                <a:sym typeface="Arial Italics"/>
              </a:rPr>
              <a:t>With the rise of cloud computing and DevOps practices, NexPro could provide secure syscall monitoring and control for virtualized environments, containers, and microservices, making it an attractive option for cloud security.</a:t>
            </a:r>
          </a:p>
          <a:p>
            <a:pPr algn="ctr">
              <a:lnSpc>
                <a:spcPts val="4992"/>
              </a:lnSpc>
            </a:pPr>
            <a:endParaRPr lang="en-US" sz="2400" i="1">
              <a:solidFill>
                <a:srgbClr val="000000"/>
              </a:solidFill>
              <a:latin typeface="Arial Italics"/>
              <a:ea typeface="Arial Italics"/>
              <a:cs typeface="Arial Italics"/>
              <a:sym typeface="Arial Italics"/>
            </a:endParaRPr>
          </a:p>
          <a:p>
            <a:pPr algn="ctr">
              <a:lnSpc>
                <a:spcPts val="4992"/>
              </a:lnSpc>
            </a:pPr>
            <a:r>
              <a:rPr lang="en-US" sz="2400" b="1" i="1">
                <a:solidFill>
                  <a:srgbClr val="000000"/>
                </a:solidFill>
                <a:latin typeface="Arial Bold Italics"/>
                <a:ea typeface="Arial Bold Italics"/>
                <a:cs typeface="Arial Bold Italics"/>
                <a:sym typeface="Arial Bold Italics"/>
              </a:rPr>
              <a:t>Managed Security Service Providers (MSSPs):</a:t>
            </a:r>
            <a:r>
              <a:rPr lang="en-US" sz="2400" i="1">
                <a:solidFill>
                  <a:srgbClr val="000000"/>
                </a:solidFill>
                <a:latin typeface="Arial Italics"/>
                <a:ea typeface="Arial Italics"/>
                <a:cs typeface="Arial Italics"/>
                <a:sym typeface="Arial Italics"/>
              </a:rPr>
              <a:t> By integrating NexPro as part of their offerings, MSSPs can deliver enhanced protection against zero-day vulnerabilities and evolving cyber threats, providing value-added services to their clients.</a:t>
            </a:r>
          </a:p>
          <a:p>
            <a:pPr algn="ctr">
              <a:lnSpc>
                <a:spcPts val="4320"/>
              </a:lnSpc>
              <a:spcBef>
                <a:spcPct val="0"/>
              </a:spcBef>
            </a:pPr>
            <a:endParaRPr lang="en-US" sz="2400" i="1">
              <a:solidFill>
                <a:srgbClr val="000000"/>
              </a:solidFill>
              <a:latin typeface="Arial Italics"/>
              <a:ea typeface="Arial Italics"/>
              <a:cs typeface="Arial Italics"/>
              <a:sym typeface="Arial Italics"/>
            </a:endParaRPr>
          </a:p>
          <a:p>
            <a:pPr algn="ctr">
              <a:lnSpc>
                <a:spcPts val="4320"/>
              </a:lnSpc>
              <a:spcBef>
                <a:spcPct val="0"/>
              </a:spcBef>
            </a:pPr>
            <a:endParaRPr lang="en-US" sz="2400" i="1">
              <a:solidFill>
                <a:srgbClr val="000000"/>
              </a:solidFill>
              <a:latin typeface="Arial Italics"/>
              <a:ea typeface="Arial Italics"/>
              <a:cs typeface="Arial Italics"/>
              <a:sym typeface="Arial Italics"/>
            </a:endParaRPr>
          </a:p>
        </p:txBody>
      </p:sp>
      <p:sp>
        <p:nvSpPr>
          <p:cNvPr id="5" name="TextBox 5"/>
          <p:cNvSpPr txBox="1"/>
          <p:nvPr/>
        </p:nvSpPr>
        <p:spPr>
          <a:xfrm>
            <a:off x="2247822" y="344583"/>
            <a:ext cx="14744778" cy="1566544"/>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Business Scope &amp; Model</a:t>
            </a:r>
          </a:p>
        </p:txBody>
      </p:sp>
      <p:sp>
        <p:nvSpPr>
          <p:cNvPr id="6" name="AutoShape 6"/>
          <p:cNvSpPr/>
          <p:nvPr/>
        </p:nvSpPr>
        <p:spPr>
          <a:xfrm flipV="1">
            <a:off x="0" y="1911127"/>
            <a:ext cx="18287964" cy="0"/>
          </a:xfrm>
          <a:prstGeom prst="line">
            <a:avLst/>
          </a:prstGeom>
          <a:ln w="38100" cap="flat">
            <a:solidFill>
              <a:srgbClr val="000000"/>
            </a:solidFill>
            <a:prstDash val="solid"/>
            <a:headEnd type="none" w="sm" len="sm"/>
            <a:tailEnd type="none" w="sm" len="sm"/>
          </a:ln>
        </p:spPr>
      </p:sp>
      <p:sp>
        <p:nvSpPr>
          <p:cNvPr id="7" name="AutoShape 7"/>
          <p:cNvSpPr/>
          <p:nvPr/>
        </p:nvSpPr>
        <p:spPr>
          <a:xfrm flipV="1">
            <a:off x="36" y="19050"/>
            <a:ext cx="18287964" cy="0"/>
          </a:xfrm>
          <a:prstGeom prst="line">
            <a:avLst/>
          </a:prstGeom>
          <a:ln w="38100" cap="flat">
            <a:solidFill>
              <a:srgbClr val="000000"/>
            </a:solidFill>
            <a:prstDash val="solid"/>
            <a:headEnd type="none" w="sm" len="sm"/>
            <a:tailEnd type="none" w="sm" len="sm"/>
          </a:ln>
        </p:spPr>
      </p:sp>
      <p:grpSp>
        <p:nvGrpSpPr>
          <p:cNvPr id="8" name="Group 8"/>
          <p:cNvGrpSpPr/>
          <p:nvPr/>
        </p:nvGrpSpPr>
        <p:grpSpPr>
          <a:xfrm>
            <a:off x="-18" y="9705777"/>
            <a:ext cx="18440400" cy="1178652"/>
            <a:chOff x="0" y="0"/>
            <a:chExt cx="24587200" cy="1571537"/>
          </a:xfrm>
        </p:grpSpPr>
        <p:sp>
          <p:nvSpPr>
            <p:cNvPr id="9" name="Freeform 9"/>
            <p:cNvSpPr/>
            <p:nvPr/>
          </p:nvSpPr>
          <p:spPr>
            <a:xfrm>
              <a:off x="0" y="0"/>
              <a:ext cx="24587200" cy="1571455"/>
            </a:xfrm>
            <a:custGeom>
              <a:avLst/>
              <a:gdLst/>
              <a:ahLst/>
              <a:cxnLst/>
              <a:rect l="l" t="t" r="r" b="b"/>
              <a:pathLst>
                <a:path w="24587200" h="1571455">
                  <a:moveTo>
                    <a:pt x="0" y="0"/>
                  </a:moveTo>
                  <a:lnTo>
                    <a:pt x="24587200" y="0"/>
                  </a:lnTo>
                  <a:lnTo>
                    <a:pt x="24587200" y="1571455"/>
                  </a:lnTo>
                  <a:lnTo>
                    <a:pt x="0" y="1571455"/>
                  </a:lnTo>
                  <a:close/>
                </a:path>
              </a:pathLst>
            </a:custGeom>
            <a:solidFill>
              <a:srgbClr val="0070C0"/>
            </a:solidFill>
          </p:spPr>
        </p:sp>
      </p:grpSp>
      <p:sp>
        <p:nvSpPr>
          <p:cNvPr id="10" name="TextBox 10"/>
          <p:cNvSpPr txBox="1"/>
          <p:nvPr/>
        </p:nvSpPr>
        <p:spPr>
          <a:xfrm>
            <a:off x="13466782" y="9772442"/>
            <a:ext cx="4130050" cy="409575"/>
          </a:xfrm>
          <a:prstGeom prst="rect">
            <a:avLst/>
          </a:prstGeom>
        </p:spPr>
        <p:txBody>
          <a:bodyPr lIns="0" tIns="0" rIns="0" bIns="0" rtlCol="0" anchor="t">
            <a:spAutoFit/>
          </a:bodyPr>
          <a:lstStyle/>
          <a:p>
            <a:pPr algn="r">
              <a:lnSpc>
                <a:spcPts val="3239"/>
              </a:lnSpc>
            </a:pPr>
            <a:r>
              <a:rPr lang="en-US" sz="2699">
                <a:solidFill>
                  <a:srgbClr val="FFFFFF"/>
                </a:solidFill>
                <a:latin typeface="Oswald"/>
                <a:ea typeface="Oswald"/>
                <a:cs typeface="Oswald"/>
                <a:sym typeface="Oswald"/>
              </a:rPr>
              <a:t>14</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 y="9735540"/>
            <a:ext cx="18288000" cy="996490"/>
            <a:chOff x="0" y="0"/>
            <a:chExt cx="24384000" cy="1328653"/>
          </a:xfrm>
        </p:grpSpPr>
        <p:sp>
          <p:nvSpPr>
            <p:cNvPr id="3" name="Freeform 3"/>
            <p:cNvSpPr/>
            <p:nvPr/>
          </p:nvSpPr>
          <p:spPr>
            <a:xfrm>
              <a:off x="0" y="0"/>
              <a:ext cx="24384000" cy="1328585"/>
            </a:xfrm>
            <a:custGeom>
              <a:avLst/>
              <a:gdLst/>
              <a:ahLst/>
              <a:cxnLst/>
              <a:rect l="l" t="t" r="r" b="b"/>
              <a:pathLst>
                <a:path w="24384000" h="1328585">
                  <a:moveTo>
                    <a:pt x="0" y="0"/>
                  </a:moveTo>
                  <a:lnTo>
                    <a:pt x="24384000" y="0"/>
                  </a:lnTo>
                  <a:lnTo>
                    <a:pt x="24384000" y="1328585"/>
                  </a:lnTo>
                  <a:lnTo>
                    <a:pt x="0" y="1328585"/>
                  </a:lnTo>
                  <a:close/>
                </a:path>
              </a:pathLst>
            </a:custGeom>
            <a:solidFill>
              <a:srgbClr val="0070C0"/>
            </a:solidFill>
          </p:spPr>
        </p:sp>
      </p:grpSp>
      <p:sp>
        <p:nvSpPr>
          <p:cNvPr id="4" name="TextBox 4"/>
          <p:cNvSpPr txBox="1"/>
          <p:nvPr/>
        </p:nvSpPr>
        <p:spPr>
          <a:xfrm>
            <a:off x="4795480" y="4580519"/>
            <a:ext cx="9424434" cy="2447872"/>
          </a:xfrm>
          <a:prstGeom prst="rect">
            <a:avLst/>
          </a:prstGeom>
        </p:spPr>
        <p:txBody>
          <a:bodyPr wrap="square" lIns="0" tIns="0" rIns="0" bIns="0" rtlCol="0" anchor="t">
            <a:spAutoFit/>
          </a:bodyPr>
          <a:lstStyle/>
          <a:p>
            <a:pPr marL="0" lvl="0" indent="0" algn="ctr">
              <a:lnSpc>
                <a:spcPts val="19952"/>
              </a:lnSpc>
              <a:spcBef>
                <a:spcPct val="0"/>
              </a:spcBef>
            </a:pPr>
            <a:r>
              <a:rPr lang="en-US" sz="14252" dirty="0">
                <a:solidFill>
                  <a:srgbClr val="000000"/>
                </a:solidFill>
                <a:latin typeface="DM Serif Display"/>
                <a:ea typeface="DM Serif Display"/>
                <a:cs typeface="DM Serif Display"/>
                <a:sym typeface="DM Serif Display"/>
              </a:rPr>
              <a:t>Thank You</a:t>
            </a:r>
          </a:p>
        </p:txBody>
      </p:sp>
      <p:sp>
        <p:nvSpPr>
          <p:cNvPr id="5" name="TextBox 5"/>
          <p:cNvSpPr txBox="1"/>
          <p:nvPr/>
        </p:nvSpPr>
        <p:spPr>
          <a:xfrm>
            <a:off x="1082178" y="1639063"/>
            <a:ext cx="16540392" cy="2152650"/>
          </a:xfrm>
          <a:prstGeom prst="rect">
            <a:avLst/>
          </a:prstGeom>
        </p:spPr>
        <p:txBody>
          <a:bodyPr lIns="0" tIns="0" rIns="0" bIns="0" rtlCol="0" anchor="t">
            <a:spAutoFit/>
          </a:bodyPr>
          <a:lstStyle/>
          <a:p>
            <a:pPr algn="ctr">
              <a:lnSpc>
                <a:spcPts val="8495"/>
              </a:lnSpc>
            </a:pPr>
            <a:r>
              <a:rPr lang="en-US" sz="7079" b="1">
                <a:solidFill>
                  <a:srgbClr val="000000"/>
                </a:solidFill>
                <a:latin typeface="Garamond Bold"/>
                <a:ea typeface="Garamond Bold"/>
                <a:cs typeface="Garamond Bold"/>
                <a:sym typeface="Garamond Bold"/>
              </a:rPr>
              <a:t>“Elevating Syscalls to privileged Actions to Prevent Unauthorized Software Attacks”</a:t>
            </a:r>
          </a:p>
        </p:txBody>
      </p:sp>
      <p:sp>
        <p:nvSpPr>
          <p:cNvPr id="6" name="TextBox 6"/>
          <p:cNvSpPr txBox="1"/>
          <p:nvPr/>
        </p:nvSpPr>
        <p:spPr>
          <a:xfrm>
            <a:off x="4068050" y="6761690"/>
            <a:ext cx="10151864" cy="779147"/>
          </a:xfrm>
          <a:prstGeom prst="rect">
            <a:avLst/>
          </a:prstGeom>
        </p:spPr>
        <p:txBody>
          <a:bodyPr lIns="0" tIns="0" rIns="0" bIns="0" rtlCol="0" anchor="t">
            <a:spAutoFit/>
          </a:bodyPr>
          <a:lstStyle/>
          <a:p>
            <a:pPr algn="ctr">
              <a:lnSpc>
                <a:spcPts val="6119"/>
              </a:lnSpc>
              <a:spcBef>
                <a:spcPct val="0"/>
              </a:spcBef>
            </a:pPr>
            <a:r>
              <a:rPr lang="en-US" sz="3399" i="1">
                <a:solidFill>
                  <a:srgbClr val="000000"/>
                </a:solidFill>
                <a:latin typeface="Arial Italics"/>
                <a:ea typeface="Arial Italics"/>
                <a:cs typeface="Arial Italics"/>
                <a:sym typeface="Arial Italics"/>
              </a:rPr>
              <a:t>Any questions, feedback, or thoughts you may have  </a:t>
            </a:r>
          </a:p>
        </p:txBody>
      </p:sp>
      <p:sp>
        <p:nvSpPr>
          <p:cNvPr id="7" name="TextBox 7"/>
          <p:cNvSpPr txBox="1"/>
          <p:nvPr/>
        </p:nvSpPr>
        <p:spPr>
          <a:xfrm>
            <a:off x="13492520" y="9824210"/>
            <a:ext cx="4130050" cy="409575"/>
          </a:xfrm>
          <a:prstGeom prst="rect">
            <a:avLst/>
          </a:prstGeom>
        </p:spPr>
        <p:txBody>
          <a:bodyPr lIns="0" tIns="0" rIns="0" bIns="0" rtlCol="0" anchor="t">
            <a:spAutoFit/>
          </a:bodyPr>
          <a:lstStyle/>
          <a:p>
            <a:pPr algn="r">
              <a:lnSpc>
                <a:spcPts val="3239"/>
              </a:lnSpc>
            </a:pPr>
            <a:r>
              <a:rPr lang="en-US" sz="2699">
                <a:solidFill>
                  <a:srgbClr val="FFFFFF"/>
                </a:solidFill>
                <a:latin typeface="Oswald"/>
                <a:ea typeface="Oswald"/>
                <a:cs typeface="Oswald"/>
                <a:sym typeface="Oswald"/>
              </a:rPr>
              <a:t>15</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8900280" y="4197366"/>
            <a:ext cx="8587946" cy="6089634"/>
          </a:xfrm>
          <a:custGeom>
            <a:avLst/>
            <a:gdLst/>
            <a:ahLst/>
            <a:cxnLst/>
            <a:rect l="l" t="t" r="r" b="b"/>
            <a:pathLst>
              <a:path w="8587946" h="6089634">
                <a:moveTo>
                  <a:pt x="0" y="0"/>
                </a:moveTo>
                <a:lnTo>
                  <a:pt x="8587946" y="0"/>
                </a:lnTo>
                <a:lnTo>
                  <a:pt x="8587946" y="6089634"/>
                </a:lnTo>
                <a:lnTo>
                  <a:pt x="0" y="6089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33100" y="434701"/>
            <a:ext cx="8508418" cy="10439522"/>
            <a:chOff x="0" y="0"/>
            <a:chExt cx="11344558" cy="13919363"/>
          </a:xfrm>
        </p:grpSpPr>
        <p:grpSp>
          <p:nvGrpSpPr>
            <p:cNvPr id="4" name="Group 4"/>
            <p:cNvGrpSpPr/>
            <p:nvPr/>
          </p:nvGrpSpPr>
          <p:grpSpPr>
            <a:xfrm>
              <a:off x="1689216" y="3228214"/>
              <a:ext cx="9655342" cy="1901870"/>
              <a:chOff x="0" y="0"/>
              <a:chExt cx="1843131" cy="363052"/>
            </a:xfrm>
          </p:grpSpPr>
          <p:sp>
            <p:nvSpPr>
              <p:cNvPr id="5" name="Freeform 5"/>
              <p:cNvSpPr/>
              <p:nvPr/>
            </p:nvSpPr>
            <p:spPr>
              <a:xfrm>
                <a:off x="0" y="0"/>
                <a:ext cx="1843131" cy="363052"/>
              </a:xfrm>
              <a:custGeom>
                <a:avLst/>
                <a:gdLst/>
                <a:ahLst/>
                <a:cxnLst/>
                <a:rect l="l" t="t" r="r" b="b"/>
                <a:pathLst>
                  <a:path w="1843131" h="363052">
                    <a:moveTo>
                      <a:pt x="56420" y="0"/>
                    </a:moveTo>
                    <a:lnTo>
                      <a:pt x="1786711" y="0"/>
                    </a:lnTo>
                    <a:cubicBezTo>
                      <a:pt x="1817871" y="0"/>
                      <a:pt x="1843131" y="25260"/>
                      <a:pt x="1843131" y="56420"/>
                    </a:cubicBezTo>
                    <a:lnTo>
                      <a:pt x="1843131" y="306632"/>
                    </a:lnTo>
                    <a:cubicBezTo>
                      <a:pt x="1843131" y="321596"/>
                      <a:pt x="1837187" y="335946"/>
                      <a:pt x="1826606" y="346527"/>
                    </a:cubicBezTo>
                    <a:cubicBezTo>
                      <a:pt x="1816025" y="357108"/>
                      <a:pt x="1801674" y="363052"/>
                      <a:pt x="1786711" y="363052"/>
                    </a:cubicBezTo>
                    <a:lnTo>
                      <a:pt x="56420" y="363052"/>
                    </a:lnTo>
                    <a:cubicBezTo>
                      <a:pt x="25260" y="363052"/>
                      <a:pt x="0" y="337792"/>
                      <a:pt x="0" y="306632"/>
                    </a:cubicBezTo>
                    <a:lnTo>
                      <a:pt x="0" y="56420"/>
                    </a:lnTo>
                    <a:cubicBezTo>
                      <a:pt x="0" y="25260"/>
                      <a:pt x="25260" y="0"/>
                      <a:pt x="56420" y="0"/>
                    </a:cubicBezTo>
                    <a:close/>
                  </a:path>
                </a:pathLst>
              </a:custGeom>
              <a:solidFill>
                <a:srgbClr val="FFFFFF"/>
              </a:solidFill>
              <a:ln w="28575" cap="rnd">
                <a:solidFill>
                  <a:srgbClr val="000000"/>
                </a:solidFill>
                <a:prstDash val="solid"/>
                <a:round/>
              </a:ln>
            </p:spPr>
          </p:sp>
          <p:sp>
            <p:nvSpPr>
              <p:cNvPr id="6" name="TextBox 6"/>
              <p:cNvSpPr txBox="1"/>
              <p:nvPr/>
            </p:nvSpPr>
            <p:spPr>
              <a:xfrm>
                <a:off x="0" y="-190500"/>
                <a:ext cx="1843131" cy="553552"/>
              </a:xfrm>
              <a:prstGeom prst="rect">
                <a:avLst/>
              </a:prstGeom>
            </p:spPr>
            <p:txBody>
              <a:bodyPr lIns="50800" tIns="50800" rIns="50800" bIns="50800" rtlCol="0" anchor="ctr"/>
              <a:lstStyle/>
              <a:p>
                <a:pPr algn="ctr">
                  <a:lnSpc>
                    <a:spcPts val="4320"/>
                  </a:lnSpc>
                </a:pPr>
                <a:endParaRPr/>
              </a:p>
            </p:txBody>
          </p:sp>
        </p:grpSp>
        <p:sp>
          <p:nvSpPr>
            <p:cNvPr id="7" name="Freeform 7"/>
            <p:cNvSpPr/>
            <p:nvPr/>
          </p:nvSpPr>
          <p:spPr>
            <a:xfrm>
              <a:off x="1285431" y="2802660"/>
              <a:ext cx="2452113" cy="2459760"/>
            </a:xfrm>
            <a:custGeom>
              <a:avLst/>
              <a:gdLst/>
              <a:ahLst/>
              <a:cxnLst/>
              <a:rect l="l" t="t" r="r" b="b"/>
              <a:pathLst>
                <a:path w="2452113" h="2459760">
                  <a:moveTo>
                    <a:pt x="0" y="0"/>
                  </a:moveTo>
                  <a:lnTo>
                    <a:pt x="2452113" y="0"/>
                  </a:lnTo>
                  <a:lnTo>
                    <a:pt x="2452113" y="2459760"/>
                  </a:lnTo>
                  <a:lnTo>
                    <a:pt x="0" y="2459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3780969" y="3698743"/>
              <a:ext cx="7214121" cy="1012825"/>
            </a:xfrm>
            <a:prstGeom prst="rect">
              <a:avLst/>
            </a:prstGeom>
          </p:spPr>
          <p:txBody>
            <a:bodyPr lIns="0" tIns="0" rIns="0" bIns="0" rtlCol="0" anchor="t">
              <a:spAutoFit/>
            </a:bodyPr>
            <a:lstStyle/>
            <a:p>
              <a:pPr marL="0" lvl="0" indent="0" algn="l">
                <a:lnSpc>
                  <a:spcPts val="2879"/>
                </a:lnSpc>
                <a:spcBef>
                  <a:spcPct val="0"/>
                </a:spcBef>
              </a:pPr>
              <a:r>
                <a:rPr lang="en-US" sz="2400" b="1" u="none" strike="noStrike">
                  <a:solidFill>
                    <a:srgbClr val="000000"/>
                  </a:solidFill>
                  <a:latin typeface="Arial Bold"/>
                  <a:ea typeface="Arial Bold"/>
                  <a:cs typeface="Arial Bold"/>
                  <a:sym typeface="Arial Bold"/>
                </a:rPr>
                <a:t>The average ransom payment in 2022 was around $812,360.</a:t>
              </a:r>
            </a:p>
          </p:txBody>
        </p:sp>
        <p:grpSp>
          <p:nvGrpSpPr>
            <p:cNvPr id="9" name="Group 9"/>
            <p:cNvGrpSpPr/>
            <p:nvPr/>
          </p:nvGrpSpPr>
          <p:grpSpPr>
            <a:xfrm>
              <a:off x="1689216" y="425554"/>
              <a:ext cx="9655342" cy="1901870"/>
              <a:chOff x="0" y="0"/>
              <a:chExt cx="1843131" cy="363052"/>
            </a:xfrm>
          </p:grpSpPr>
          <p:sp>
            <p:nvSpPr>
              <p:cNvPr id="10" name="Freeform 10"/>
              <p:cNvSpPr/>
              <p:nvPr/>
            </p:nvSpPr>
            <p:spPr>
              <a:xfrm>
                <a:off x="0" y="0"/>
                <a:ext cx="1843131" cy="363052"/>
              </a:xfrm>
              <a:custGeom>
                <a:avLst/>
                <a:gdLst/>
                <a:ahLst/>
                <a:cxnLst/>
                <a:rect l="l" t="t" r="r" b="b"/>
                <a:pathLst>
                  <a:path w="1843131" h="363052">
                    <a:moveTo>
                      <a:pt x="56420" y="0"/>
                    </a:moveTo>
                    <a:lnTo>
                      <a:pt x="1786711" y="0"/>
                    </a:lnTo>
                    <a:cubicBezTo>
                      <a:pt x="1817871" y="0"/>
                      <a:pt x="1843131" y="25260"/>
                      <a:pt x="1843131" y="56420"/>
                    </a:cubicBezTo>
                    <a:lnTo>
                      <a:pt x="1843131" y="306632"/>
                    </a:lnTo>
                    <a:cubicBezTo>
                      <a:pt x="1843131" y="321596"/>
                      <a:pt x="1837187" y="335946"/>
                      <a:pt x="1826606" y="346527"/>
                    </a:cubicBezTo>
                    <a:cubicBezTo>
                      <a:pt x="1816025" y="357108"/>
                      <a:pt x="1801674" y="363052"/>
                      <a:pt x="1786711" y="363052"/>
                    </a:cubicBezTo>
                    <a:lnTo>
                      <a:pt x="56420" y="363052"/>
                    </a:lnTo>
                    <a:cubicBezTo>
                      <a:pt x="25260" y="363052"/>
                      <a:pt x="0" y="337792"/>
                      <a:pt x="0" y="306632"/>
                    </a:cubicBezTo>
                    <a:lnTo>
                      <a:pt x="0" y="56420"/>
                    </a:lnTo>
                    <a:cubicBezTo>
                      <a:pt x="0" y="25260"/>
                      <a:pt x="25260" y="0"/>
                      <a:pt x="56420" y="0"/>
                    </a:cubicBezTo>
                    <a:close/>
                  </a:path>
                </a:pathLst>
              </a:custGeom>
              <a:solidFill>
                <a:srgbClr val="FFFFFF"/>
              </a:solidFill>
              <a:ln w="28575" cap="rnd">
                <a:solidFill>
                  <a:srgbClr val="000000"/>
                </a:solidFill>
                <a:prstDash val="solid"/>
                <a:round/>
              </a:ln>
            </p:spPr>
          </p:sp>
          <p:sp>
            <p:nvSpPr>
              <p:cNvPr id="11" name="TextBox 11"/>
              <p:cNvSpPr txBox="1"/>
              <p:nvPr/>
            </p:nvSpPr>
            <p:spPr>
              <a:xfrm>
                <a:off x="0" y="-190500"/>
                <a:ext cx="1843131" cy="553552"/>
              </a:xfrm>
              <a:prstGeom prst="rect">
                <a:avLst/>
              </a:prstGeom>
            </p:spPr>
            <p:txBody>
              <a:bodyPr lIns="50800" tIns="50800" rIns="50800" bIns="50800" rtlCol="0" anchor="ctr"/>
              <a:lstStyle/>
              <a:p>
                <a:pPr algn="ctr">
                  <a:lnSpc>
                    <a:spcPts val="4320"/>
                  </a:lnSpc>
                </a:pPr>
                <a:endParaRPr/>
              </a:p>
            </p:txBody>
          </p:sp>
        </p:grpSp>
        <p:sp>
          <p:nvSpPr>
            <p:cNvPr id="12" name="Freeform 12"/>
            <p:cNvSpPr/>
            <p:nvPr/>
          </p:nvSpPr>
          <p:spPr>
            <a:xfrm>
              <a:off x="1285431" y="0"/>
              <a:ext cx="2452113" cy="2459760"/>
            </a:xfrm>
            <a:custGeom>
              <a:avLst/>
              <a:gdLst/>
              <a:ahLst/>
              <a:cxnLst/>
              <a:rect l="l" t="t" r="r" b="b"/>
              <a:pathLst>
                <a:path w="2452113" h="2459760">
                  <a:moveTo>
                    <a:pt x="0" y="0"/>
                  </a:moveTo>
                  <a:lnTo>
                    <a:pt x="2452113" y="0"/>
                  </a:lnTo>
                  <a:lnTo>
                    <a:pt x="2452113" y="2459760"/>
                  </a:lnTo>
                  <a:lnTo>
                    <a:pt x="0" y="2459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3849291" y="699655"/>
              <a:ext cx="7193423" cy="1495425"/>
            </a:xfrm>
            <a:prstGeom prst="rect">
              <a:avLst/>
            </a:prstGeom>
          </p:spPr>
          <p:txBody>
            <a:bodyPr lIns="0" tIns="0" rIns="0" bIns="0" rtlCol="0" anchor="t">
              <a:spAutoFit/>
            </a:bodyPr>
            <a:lstStyle/>
            <a:p>
              <a:pPr algn="l">
                <a:lnSpc>
                  <a:spcPts val="2879"/>
                </a:lnSpc>
              </a:pPr>
              <a:r>
                <a:rPr lang="en-US" sz="2400" b="1">
                  <a:solidFill>
                    <a:srgbClr val="000000"/>
                  </a:solidFill>
                  <a:latin typeface="Arial Bold"/>
                  <a:ea typeface="Arial Bold"/>
                  <a:cs typeface="Arial Bold"/>
                  <a:sym typeface="Arial Bold"/>
                </a:rPr>
                <a:t>From 2020 to </a:t>
              </a:r>
              <a:r>
                <a:rPr lang="en-US" sz="2400">
                  <a:solidFill>
                    <a:srgbClr val="000000"/>
                  </a:solidFill>
                  <a:latin typeface="Arial"/>
                  <a:ea typeface="Arial"/>
                  <a:cs typeface="Arial"/>
                  <a:sym typeface="Arial"/>
                </a:rPr>
                <a:t>2022</a:t>
              </a:r>
              <a:r>
                <a:rPr lang="en-US" sz="2400" b="1">
                  <a:solidFill>
                    <a:srgbClr val="000000"/>
                  </a:solidFill>
                  <a:latin typeface="Arial Bold"/>
                  <a:ea typeface="Arial Bold"/>
                  <a:cs typeface="Arial Bold"/>
                  <a:sym typeface="Arial Bold"/>
                </a:rPr>
                <a:t>, there was a 105% increase in ransomware attacks globally.</a:t>
              </a:r>
            </a:p>
          </p:txBody>
        </p:sp>
        <p:grpSp>
          <p:nvGrpSpPr>
            <p:cNvPr id="14" name="Group 14"/>
            <p:cNvGrpSpPr/>
            <p:nvPr/>
          </p:nvGrpSpPr>
          <p:grpSpPr>
            <a:xfrm>
              <a:off x="1689216" y="6034245"/>
              <a:ext cx="9655342" cy="1901870"/>
              <a:chOff x="0" y="0"/>
              <a:chExt cx="1843131" cy="363052"/>
            </a:xfrm>
          </p:grpSpPr>
          <p:sp>
            <p:nvSpPr>
              <p:cNvPr id="15" name="Freeform 15"/>
              <p:cNvSpPr/>
              <p:nvPr/>
            </p:nvSpPr>
            <p:spPr>
              <a:xfrm>
                <a:off x="0" y="0"/>
                <a:ext cx="1843131" cy="363052"/>
              </a:xfrm>
              <a:custGeom>
                <a:avLst/>
                <a:gdLst/>
                <a:ahLst/>
                <a:cxnLst/>
                <a:rect l="l" t="t" r="r" b="b"/>
                <a:pathLst>
                  <a:path w="1843131" h="363052">
                    <a:moveTo>
                      <a:pt x="56420" y="0"/>
                    </a:moveTo>
                    <a:lnTo>
                      <a:pt x="1786711" y="0"/>
                    </a:lnTo>
                    <a:cubicBezTo>
                      <a:pt x="1817871" y="0"/>
                      <a:pt x="1843131" y="25260"/>
                      <a:pt x="1843131" y="56420"/>
                    </a:cubicBezTo>
                    <a:lnTo>
                      <a:pt x="1843131" y="306632"/>
                    </a:lnTo>
                    <a:cubicBezTo>
                      <a:pt x="1843131" y="321596"/>
                      <a:pt x="1837187" y="335946"/>
                      <a:pt x="1826606" y="346527"/>
                    </a:cubicBezTo>
                    <a:cubicBezTo>
                      <a:pt x="1816025" y="357108"/>
                      <a:pt x="1801674" y="363052"/>
                      <a:pt x="1786711" y="363052"/>
                    </a:cubicBezTo>
                    <a:lnTo>
                      <a:pt x="56420" y="363052"/>
                    </a:lnTo>
                    <a:cubicBezTo>
                      <a:pt x="25260" y="363052"/>
                      <a:pt x="0" y="337792"/>
                      <a:pt x="0" y="306632"/>
                    </a:cubicBezTo>
                    <a:lnTo>
                      <a:pt x="0" y="56420"/>
                    </a:lnTo>
                    <a:cubicBezTo>
                      <a:pt x="0" y="25260"/>
                      <a:pt x="25260" y="0"/>
                      <a:pt x="56420" y="0"/>
                    </a:cubicBezTo>
                    <a:close/>
                  </a:path>
                </a:pathLst>
              </a:custGeom>
              <a:solidFill>
                <a:srgbClr val="FFFFFF"/>
              </a:solidFill>
              <a:ln w="28575" cap="rnd">
                <a:solidFill>
                  <a:srgbClr val="000000"/>
                </a:solidFill>
                <a:prstDash val="solid"/>
                <a:round/>
              </a:ln>
            </p:spPr>
          </p:sp>
          <p:sp>
            <p:nvSpPr>
              <p:cNvPr id="16" name="TextBox 16"/>
              <p:cNvSpPr txBox="1"/>
              <p:nvPr/>
            </p:nvSpPr>
            <p:spPr>
              <a:xfrm>
                <a:off x="0" y="-190500"/>
                <a:ext cx="1843131" cy="553552"/>
              </a:xfrm>
              <a:prstGeom prst="rect">
                <a:avLst/>
              </a:prstGeom>
            </p:spPr>
            <p:txBody>
              <a:bodyPr lIns="50800" tIns="50800" rIns="50800" bIns="50800" rtlCol="0" anchor="ctr"/>
              <a:lstStyle/>
              <a:p>
                <a:pPr algn="ctr">
                  <a:lnSpc>
                    <a:spcPts val="4320"/>
                  </a:lnSpc>
                </a:pPr>
                <a:endParaRPr/>
              </a:p>
            </p:txBody>
          </p:sp>
        </p:grpSp>
        <p:sp>
          <p:nvSpPr>
            <p:cNvPr id="17" name="Freeform 17"/>
            <p:cNvSpPr/>
            <p:nvPr/>
          </p:nvSpPr>
          <p:spPr>
            <a:xfrm>
              <a:off x="1285431" y="5608691"/>
              <a:ext cx="2452113" cy="2459760"/>
            </a:xfrm>
            <a:custGeom>
              <a:avLst/>
              <a:gdLst/>
              <a:ahLst/>
              <a:cxnLst/>
              <a:rect l="l" t="t" r="r" b="b"/>
              <a:pathLst>
                <a:path w="2452113" h="2459760">
                  <a:moveTo>
                    <a:pt x="0" y="0"/>
                  </a:moveTo>
                  <a:lnTo>
                    <a:pt x="2452113" y="0"/>
                  </a:lnTo>
                  <a:lnTo>
                    <a:pt x="2452113" y="2459760"/>
                  </a:lnTo>
                  <a:lnTo>
                    <a:pt x="0" y="2459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3848709" y="6067046"/>
              <a:ext cx="6856072" cy="1894631"/>
            </a:xfrm>
            <a:prstGeom prst="rect">
              <a:avLst/>
            </a:prstGeom>
          </p:spPr>
          <p:txBody>
            <a:bodyPr lIns="0" tIns="0" rIns="0" bIns="0" rtlCol="0" anchor="t">
              <a:spAutoFit/>
            </a:bodyPr>
            <a:lstStyle/>
            <a:p>
              <a:pPr marL="0" lvl="0" indent="0" algn="l">
                <a:lnSpc>
                  <a:spcPts val="2755"/>
                </a:lnSpc>
                <a:spcBef>
                  <a:spcPct val="0"/>
                </a:spcBef>
              </a:pPr>
              <a:r>
                <a:rPr lang="en-US" sz="2296" b="1" u="none" strike="noStrike">
                  <a:solidFill>
                    <a:srgbClr val="000000"/>
                  </a:solidFill>
                  <a:latin typeface="Arial Bold"/>
                  <a:ea typeface="Arial Bold"/>
                  <a:cs typeface="Arial Bold"/>
                  <a:sym typeface="Arial Bold"/>
                </a:rPr>
                <a:t>Downtime costs are another significant factor, with companies losing an average of 16 days post-ransomware incident.</a:t>
              </a:r>
            </a:p>
          </p:txBody>
        </p:sp>
        <p:grpSp>
          <p:nvGrpSpPr>
            <p:cNvPr id="19" name="Group 19"/>
            <p:cNvGrpSpPr/>
            <p:nvPr/>
          </p:nvGrpSpPr>
          <p:grpSpPr>
            <a:xfrm>
              <a:off x="1689216" y="9162559"/>
              <a:ext cx="9655342" cy="1901870"/>
              <a:chOff x="0" y="0"/>
              <a:chExt cx="1843131" cy="363052"/>
            </a:xfrm>
          </p:grpSpPr>
          <p:sp>
            <p:nvSpPr>
              <p:cNvPr id="20" name="Freeform 20"/>
              <p:cNvSpPr/>
              <p:nvPr/>
            </p:nvSpPr>
            <p:spPr>
              <a:xfrm>
                <a:off x="0" y="0"/>
                <a:ext cx="1843131" cy="363052"/>
              </a:xfrm>
              <a:custGeom>
                <a:avLst/>
                <a:gdLst/>
                <a:ahLst/>
                <a:cxnLst/>
                <a:rect l="l" t="t" r="r" b="b"/>
                <a:pathLst>
                  <a:path w="1843131" h="363052">
                    <a:moveTo>
                      <a:pt x="56420" y="0"/>
                    </a:moveTo>
                    <a:lnTo>
                      <a:pt x="1786711" y="0"/>
                    </a:lnTo>
                    <a:cubicBezTo>
                      <a:pt x="1817871" y="0"/>
                      <a:pt x="1843131" y="25260"/>
                      <a:pt x="1843131" y="56420"/>
                    </a:cubicBezTo>
                    <a:lnTo>
                      <a:pt x="1843131" y="306632"/>
                    </a:lnTo>
                    <a:cubicBezTo>
                      <a:pt x="1843131" y="321596"/>
                      <a:pt x="1837187" y="335946"/>
                      <a:pt x="1826606" y="346527"/>
                    </a:cubicBezTo>
                    <a:cubicBezTo>
                      <a:pt x="1816025" y="357108"/>
                      <a:pt x="1801674" y="363052"/>
                      <a:pt x="1786711" y="363052"/>
                    </a:cubicBezTo>
                    <a:lnTo>
                      <a:pt x="56420" y="363052"/>
                    </a:lnTo>
                    <a:cubicBezTo>
                      <a:pt x="25260" y="363052"/>
                      <a:pt x="0" y="337792"/>
                      <a:pt x="0" y="306632"/>
                    </a:cubicBezTo>
                    <a:lnTo>
                      <a:pt x="0" y="56420"/>
                    </a:lnTo>
                    <a:cubicBezTo>
                      <a:pt x="0" y="25260"/>
                      <a:pt x="25260" y="0"/>
                      <a:pt x="56420" y="0"/>
                    </a:cubicBezTo>
                    <a:close/>
                  </a:path>
                </a:pathLst>
              </a:custGeom>
              <a:solidFill>
                <a:srgbClr val="FFFFFF"/>
              </a:solidFill>
              <a:ln w="28575" cap="rnd">
                <a:solidFill>
                  <a:srgbClr val="000000"/>
                </a:solidFill>
                <a:prstDash val="solid"/>
                <a:round/>
              </a:ln>
            </p:spPr>
          </p:sp>
          <p:sp>
            <p:nvSpPr>
              <p:cNvPr id="21" name="TextBox 21"/>
              <p:cNvSpPr txBox="1"/>
              <p:nvPr/>
            </p:nvSpPr>
            <p:spPr>
              <a:xfrm>
                <a:off x="0" y="-190500"/>
                <a:ext cx="1843131" cy="553552"/>
              </a:xfrm>
              <a:prstGeom prst="rect">
                <a:avLst/>
              </a:prstGeom>
            </p:spPr>
            <p:txBody>
              <a:bodyPr lIns="50800" tIns="50800" rIns="50800" bIns="50800" rtlCol="0" anchor="ctr"/>
              <a:lstStyle/>
              <a:p>
                <a:pPr algn="ctr">
                  <a:lnSpc>
                    <a:spcPts val="4320"/>
                  </a:lnSpc>
                </a:pPr>
                <a:endParaRPr/>
              </a:p>
            </p:txBody>
          </p:sp>
        </p:grpSp>
        <p:sp>
          <p:nvSpPr>
            <p:cNvPr id="22" name="Freeform 22"/>
            <p:cNvSpPr/>
            <p:nvPr/>
          </p:nvSpPr>
          <p:spPr>
            <a:xfrm>
              <a:off x="1285431" y="8737005"/>
              <a:ext cx="2452113" cy="2459760"/>
            </a:xfrm>
            <a:custGeom>
              <a:avLst/>
              <a:gdLst/>
              <a:ahLst/>
              <a:cxnLst/>
              <a:rect l="l" t="t" r="r" b="b"/>
              <a:pathLst>
                <a:path w="2452113" h="2459760">
                  <a:moveTo>
                    <a:pt x="0" y="0"/>
                  </a:moveTo>
                  <a:lnTo>
                    <a:pt x="2452113" y="0"/>
                  </a:lnTo>
                  <a:lnTo>
                    <a:pt x="2452113" y="2459760"/>
                  </a:lnTo>
                  <a:lnTo>
                    <a:pt x="0" y="2459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23"/>
            <p:cNvSpPr txBox="1"/>
            <p:nvPr/>
          </p:nvSpPr>
          <p:spPr>
            <a:xfrm>
              <a:off x="3848709" y="9244775"/>
              <a:ext cx="7252447" cy="1735227"/>
            </a:xfrm>
            <a:prstGeom prst="rect">
              <a:avLst/>
            </a:prstGeom>
          </p:spPr>
          <p:txBody>
            <a:bodyPr lIns="0" tIns="0" rIns="0" bIns="0" rtlCol="0" anchor="t">
              <a:spAutoFit/>
            </a:bodyPr>
            <a:lstStyle/>
            <a:p>
              <a:pPr algn="l">
                <a:lnSpc>
                  <a:spcPts val="2517"/>
                </a:lnSpc>
              </a:pPr>
              <a:r>
                <a:rPr lang="en-US" sz="2098" b="1">
                  <a:solidFill>
                    <a:srgbClr val="000000"/>
                  </a:solidFill>
                  <a:latin typeface="Arial Bold"/>
                  <a:ea typeface="Arial Bold"/>
                  <a:cs typeface="Arial Bold"/>
                  <a:sym typeface="Arial Bold"/>
                </a:rPr>
                <a:t>Global ransomware damage was expected to reach $20 billion in 2021, up from $11.5 billion in 2019, with projections estimating $265 billion by 2031.</a:t>
              </a:r>
            </a:p>
          </p:txBody>
        </p:sp>
        <p:sp>
          <p:nvSpPr>
            <p:cNvPr id="24" name="Freeform 24"/>
            <p:cNvSpPr/>
            <p:nvPr/>
          </p:nvSpPr>
          <p:spPr>
            <a:xfrm>
              <a:off x="0" y="11702635"/>
              <a:ext cx="9753600" cy="2216727"/>
            </a:xfrm>
            <a:custGeom>
              <a:avLst/>
              <a:gdLst/>
              <a:ahLst/>
              <a:cxnLst/>
              <a:rect l="l" t="t" r="r" b="b"/>
              <a:pathLst>
                <a:path w="9753600" h="2216727">
                  <a:moveTo>
                    <a:pt x="0" y="0"/>
                  </a:moveTo>
                  <a:lnTo>
                    <a:pt x="9753600" y="0"/>
                  </a:lnTo>
                  <a:lnTo>
                    <a:pt x="9753600" y="2216728"/>
                  </a:lnTo>
                  <a:lnTo>
                    <a:pt x="0" y="22167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25" name="Group 25"/>
          <p:cNvGrpSpPr/>
          <p:nvPr/>
        </p:nvGrpSpPr>
        <p:grpSpPr>
          <a:xfrm>
            <a:off x="9543342" y="434701"/>
            <a:ext cx="7544345" cy="1844820"/>
            <a:chOff x="0" y="0"/>
            <a:chExt cx="10059126" cy="2459760"/>
          </a:xfrm>
        </p:grpSpPr>
        <p:grpSp>
          <p:nvGrpSpPr>
            <p:cNvPr id="26" name="Group 26"/>
            <p:cNvGrpSpPr/>
            <p:nvPr/>
          </p:nvGrpSpPr>
          <p:grpSpPr>
            <a:xfrm>
              <a:off x="403784" y="425554"/>
              <a:ext cx="9655342" cy="1901870"/>
              <a:chOff x="0" y="0"/>
              <a:chExt cx="1843131" cy="363052"/>
            </a:xfrm>
          </p:grpSpPr>
          <p:sp>
            <p:nvSpPr>
              <p:cNvPr id="27" name="Freeform 27"/>
              <p:cNvSpPr/>
              <p:nvPr/>
            </p:nvSpPr>
            <p:spPr>
              <a:xfrm>
                <a:off x="0" y="0"/>
                <a:ext cx="1843131" cy="363052"/>
              </a:xfrm>
              <a:custGeom>
                <a:avLst/>
                <a:gdLst/>
                <a:ahLst/>
                <a:cxnLst/>
                <a:rect l="l" t="t" r="r" b="b"/>
                <a:pathLst>
                  <a:path w="1843131" h="363052">
                    <a:moveTo>
                      <a:pt x="56420" y="0"/>
                    </a:moveTo>
                    <a:lnTo>
                      <a:pt x="1786711" y="0"/>
                    </a:lnTo>
                    <a:cubicBezTo>
                      <a:pt x="1817871" y="0"/>
                      <a:pt x="1843131" y="25260"/>
                      <a:pt x="1843131" y="56420"/>
                    </a:cubicBezTo>
                    <a:lnTo>
                      <a:pt x="1843131" y="306632"/>
                    </a:lnTo>
                    <a:cubicBezTo>
                      <a:pt x="1843131" y="321596"/>
                      <a:pt x="1837187" y="335946"/>
                      <a:pt x="1826606" y="346527"/>
                    </a:cubicBezTo>
                    <a:cubicBezTo>
                      <a:pt x="1816025" y="357108"/>
                      <a:pt x="1801674" y="363052"/>
                      <a:pt x="1786711" y="363052"/>
                    </a:cubicBezTo>
                    <a:lnTo>
                      <a:pt x="56420" y="363052"/>
                    </a:lnTo>
                    <a:cubicBezTo>
                      <a:pt x="25260" y="363052"/>
                      <a:pt x="0" y="337792"/>
                      <a:pt x="0" y="306632"/>
                    </a:cubicBezTo>
                    <a:lnTo>
                      <a:pt x="0" y="56420"/>
                    </a:lnTo>
                    <a:cubicBezTo>
                      <a:pt x="0" y="25260"/>
                      <a:pt x="25260" y="0"/>
                      <a:pt x="56420" y="0"/>
                    </a:cubicBezTo>
                    <a:close/>
                  </a:path>
                </a:pathLst>
              </a:custGeom>
              <a:solidFill>
                <a:srgbClr val="FFFFFF"/>
              </a:solidFill>
              <a:ln w="28575" cap="rnd">
                <a:solidFill>
                  <a:srgbClr val="000000"/>
                </a:solidFill>
                <a:prstDash val="solid"/>
                <a:round/>
              </a:ln>
            </p:spPr>
          </p:sp>
          <p:sp>
            <p:nvSpPr>
              <p:cNvPr id="28" name="TextBox 28"/>
              <p:cNvSpPr txBox="1"/>
              <p:nvPr/>
            </p:nvSpPr>
            <p:spPr>
              <a:xfrm>
                <a:off x="0" y="-190500"/>
                <a:ext cx="1843131" cy="553552"/>
              </a:xfrm>
              <a:prstGeom prst="rect">
                <a:avLst/>
              </a:prstGeom>
            </p:spPr>
            <p:txBody>
              <a:bodyPr lIns="50800" tIns="50800" rIns="50800" bIns="50800" rtlCol="0" anchor="ctr"/>
              <a:lstStyle/>
              <a:p>
                <a:pPr algn="ctr">
                  <a:lnSpc>
                    <a:spcPts val="4320"/>
                  </a:lnSpc>
                </a:pPr>
                <a:endParaRPr/>
              </a:p>
            </p:txBody>
          </p:sp>
        </p:grpSp>
        <p:sp>
          <p:nvSpPr>
            <p:cNvPr id="29" name="Freeform 29"/>
            <p:cNvSpPr/>
            <p:nvPr/>
          </p:nvSpPr>
          <p:spPr>
            <a:xfrm>
              <a:off x="0" y="0"/>
              <a:ext cx="2452113" cy="2459760"/>
            </a:xfrm>
            <a:custGeom>
              <a:avLst/>
              <a:gdLst/>
              <a:ahLst/>
              <a:cxnLst/>
              <a:rect l="l" t="t" r="r" b="b"/>
              <a:pathLst>
                <a:path w="2452113" h="2459760">
                  <a:moveTo>
                    <a:pt x="0" y="0"/>
                  </a:moveTo>
                  <a:lnTo>
                    <a:pt x="2452113" y="0"/>
                  </a:lnTo>
                  <a:lnTo>
                    <a:pt x="2452113" y="2459760"/>
                  </a:lnTo>
                  <a:lnTo>
                    <a:pt x="0" y="24597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0" name="TextBox 30"/>
            <p:cNvSpPr txBox="1"/>
            <p:nvPr/>
          </p:nvSpPr>
          <p:spPr>
            <a:xfrm>
              <a:off x="2578667" y="484550"/>
              <a:ext cx="7261336" cy="1873454"/>
            </a:xfrm>
            <a:prstGeom prst="rect">
              <a:avLst/>
            </a:prstGeom>
          </p:spPr>
          <p:txBody>
            <a:bodyPr lIns="0" tIns="0" rIns="0" bIns="0" rtlCol="0" anchor="t">
              <a:spAutoFit/>
            </a:bodyPr>
            <a:lstStyle/>
            <a:p>
              <a:pPr marL="0" lvl="0" indent="0" algn="l">
                <a:lnSpc>
                  <a:spcPts val="2765"/>
                </a:lnSpc>
                <a:spcBef>
                  <a:spcPct val="0"/>
                </a:spcBef>
              </a:pPr>
              <a:r>
                <a:rPr lang="en-US" sz="2304" b="1" u="none" strike="noStrike">
                  <a:solidFill>
                    <a:srgbClr val="000000"/>
                  </a:solidFill>
                  <a:latin typeface="Arial Bold"/>
                  <a:ea typeface="Arial Bold"/>
                  <a:cs typeface="Arial Bold"/>
                  <a:sym typeface="Arial Bold"/>
                </a:rPr>
                <a:t>In 2021 alone, ransomware attacks increased by 151%, with over 68% of companies globally reporting an attack.</a:t>
              </a:r>
            </a:p>
          </p:txBody>
        </p:sp>
      </p:grpSp>
      <p:sp>
        <p:nvSpPr>
          <p:cNvPr id="31" name="TextBox 31"/>
          <p:cNvSpPr txBox="1"/>
          <p:nvPr/>
        </p:nvSpPr>
        <p:spPr>
          <a:xfrm>
            <a:off x="13479437" y="9909600"/>
            <a:ext cx="4130050" cy="266700"/>
          </a:xfrm>
          <a:prstGeom prst="rect">
            <a:avLst/>
          </a:prstGeom>
        </p:spPr>
        <p:txBody>
          <a:bodyPr lIns="0" tIns="0" rIns="0" bIns="0" rtlCol="0" anchor="t">
            <a:spAutoFit/>
          </a:bodyPr>
          <a:lstStyle/>
          <a:p>
            <a:pPr algn="r">
              <a:lnSpc>
                <a:spcPts val="2160"/>
              </a:lnSpc>
            </a:pPr>
            <a:r>
              <a:rPr lang="en-US" sz="1800" b="1">
                <a:solidFill>
                  <a:srgbClr val="FFFFFF"/>
                </a:solidFill>
                <a:latin typeface="Oswald Bold"/>
                <a:ea typeface="Oswald Bold"/>
                <a:cs typeface="Oswald Bold"/>
                <a:sym typeface="Oswald Bold"/>
              </a:rPr>
              <a:t>2</a:t>
            </a:r>
          </a:p>
        </p:txBody>
      </p:sp>
      <p:sp>
        <p:nvSpPr>
          <p:cNvPr id="32" name="TextBox 32"/>
          <p:cNvSpPr txBox="1"/>
          <p:nvPr/>
        </p:nvSpPr>
        <p:spPr>
          <a:xfrm>
            <a:off x="9682946" y="3012450"/>
            <a:ext cx="6458308" cy="1184915"/>
          </a:xfrm>
          <a:prstGeom prst="rect">
            <a:avLst/>
          </a:prstGeom>
        </p:spPr>
        <p:txBody>
          <a:bodyPr lIns="0" tIns="0" rIns="0" bIns="0" rtlCol="0" anchor="t">
            <a:spAutoFit/>
          </a:bodyPr>
          <a:lstStyle/>
          <a:p>
            <a:pPr algn="ctr">
              <a:lnSpc>
                <a:spcPts val="9359"/>
              </a:lnSpc>
              <a:spcBef>
                <a:spcPct val="0"/>
              </a:spcBef>
            </a:pPr>
            <a:r>
              <a:rPr lang="en-US" sz="5199" b="1" i="1">
                <a:solidFill>
                  <a:srgbClr val="000000"/>
                </a:solidFill>
                <a:latin typeface="Arial Bold Italics"/>
                <a:ea typeface="Arial Bold Italics"/>
                <a:cs typeface="Arial Bold Italics"/>
                <a:sym typeface="Arial Bold Italics"/>
              </a:rPr>
              <a:t>Rising CyberAttacks</a:t>
            </a:r>
          </a:p>
        </p:txBody>
      </p:sp>
      <p:grpSp>
        <p:nvGrpSpPr>
          <p:cNvPr id="33" name="Group 33"/>
          <p:cNvGrpSpPr/>
          <p:nvPr/>
        </p:nvGrpSpPr>
        <p:grpSpPr>
          <a:xfrm>
            <a:off x="0" y="9766965"/>
            <a:ext cx="18288000" cy="1040070"/>
            <a:chOff x="0" y="0"/>
            <a:chExt cx="24384000" cy="1386760"/>
          </a:xfrm>
        </p:grpSpPr>
        <p:sp>
          <p:nvSpPr>
            <p:cNvPr id="34" name="Freeform 34"/>
            <p:cNvSpPr/>
            <p:nvPr/>
          </p:nvSpPr>
          <p:spPr>
            <a:xfrm>
              <a:off x="0" y="0"/>
              <a:ext cx="24384000" cy="1386689"/>
            </a:xfrm>
            <a:custGeom>
              <a:avLst/>
              <a:gdLst/>
              <a:ahLst/>
              <a:cxnLst/>
              <a:rect l="l" t="t" r="r" b="b"/>
              <a:pathLst>
                <a:path w="24384000" h="1386689">
                  <a:moveTo>
                    <a:pt x="0" y="0"/>
                  </a:moveTo>
                  <a:lnTo>
                    <a:pt x="24384000" y="0"/>
                  </a:lnTo>
                  <a:lnTo>
                    <a:pt x="24384000" y="1386689"/>
                  </a:lnTo>
                  <a:lnTo>
                    <a:pt x="0" y="1386689"/>
                  </a:lnTo>
                  <a:close/>
                </a:path>
              </a:pathLst>
            </a:custGeom>
            <a:solidFill>
              <a:srgbClr val="0070C0"/>
            </a:solidFill>
          </p:spPr>
        </p:sp>
      </p:grpSp>
      <p:sp>
        <p:nvSpPr>
          <p:cNvPr id="35" name="TextBox 35"/>
          <p:cNvSpPr txBox="1"/>
          <p:nvPr/>
        </p:nvSpPr>
        <p:spPr>
          <a:xfrm>
            <a:off x="17259300" y="9672427"/>
            <a:ext cx="169545" cy="550545"/>
          </a:xfrm>
          <a:prstGeom prst="rect">
            <a:avLst/>
          </a:prstGeom>
        </p:spPr>
        <p:txBody>
          <a:bodyPr lIns="0" tIns="0" rIns="0" bIns="0" rtlCol="0" anchor="t">
            <a:spAutoFit/>
          </a:bodyPr>
          <a:lstStyle/>
          <a:p>
            <a:pPr algn="ctr">
              <a:lnSpc>
                <a:spcPts val="4320"/>
              </a:lnSpc>
              <a:spcBef>
                <a:spcPct val="0"/>
              </a:spcBef>
            </a:pPr>
            <a:r>
              <a:rPr lang="en-US" sz="2400" i="1">
                <a:solidFill>
                  <a:srgbClr val="FFFFFF"/>
                </a:solidFill>
                <a:latin typeface="Arial Italics"/>
                <a:ea typeface="Arial Italics"/>
                <a:cs typeface="Arial Italics"/>
                <a:sym typeface="Arial Italics"/>
              </a:rPr>
              <a:t>2</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99999">
            <a:off x="216784" y="4785567"/>
            <a:ext cx="4690890" cy="4690890"/>
          </a:xfrm>
          <a:custGeom>
            <a:avLst/>
            <a:gdLst/>
            <a:ahLst/>
            <a:cxnLst/>
            <a:rect l="l" t="t" r="r" b="b"/>
            <a:pathLst>
              <a:path w="4690890" h="4690890">
                <a:moveTo>
                  <a:pt x="0" y="0"/>
                </a:moveTo>
                <a:lnTo>
                  <a:pt x="4690890" y="0"/>
                </a:lnTo>
                <a:lnTo>
                  <a:pt x="4690890" y="4690890"/>
                </a:lnTo>
                <a:lnTo>
                  <a:pt x="0" y="469089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rot="2699999">
            <a:off x="634978" y="5203761"/>
            <a:ext cx="3854503" cy="3854503"/>
            <a:chOff x="0" y="0"/>
            <a:chExt cx="812800" cy="812800"/>
          </a:xfrm>
        </p:grpSpPr>
        <p:sp>
          <p:nvSpPr>
            <p:cNvPr id="4" name="Freeform 4"/>
            <p:cNvSpPr/>
            <p:nvPr/>
          </p:nvSpPr>
          <p:spPr>
            <a:xfrm>
              <a:off x="25435" y="25435"/>
              <a:ext cx="761931" cy="761931"/>
            </a:xfrm>
            <a:custGeom>
              <a:avLst/>
              <a:gdLst/>
              <a:ahLst/>
              <a:cxnLst/>
              <a:rect l="l" t="t" r="r" b="b"/>
              <a:pathLst>
                <a:path w="761931" h="761931">
                  <a:moveTo>
                    <a:pt x="437775" y="31375"/>
                  </a:moveTo>
                  <a:lnTo>
                    <a:pt x="730555" y="324155"/>
                  </a:lnTo>
                  <a:cubicBezTo>
                    <a:pt x="761930" y="355530"/>
                    <a:pt x="761930" y="406400"/>
                    <a:pt x="730555" y="437775"/>
                  </a:cubicBezTo>
                  <a:lnTo>
                    <a:pt x="437775" y="730555"/>
                  </a:lnTo>
                  <a:cubicBezTo>
                    <a:pt x="406400" y="761930"/>
                    <a:pt x="355530" y="761930"/>
                    <a:pt x="324155" y="730555"/>
                  </a:cubicBezTo>
                  <a:lnTo>
                    <a:pt x="31375" y="437775"/>
                  </a:lnTo>
                  <a:cubicBezTo>
                    <a:pt x="0" y="406400"/>
                    <a:pt x="0" y="355530"/>
                    <a:pt x="31375" y="324155"/>
                  </a:cubicBezTo>
                  <a:lnTo>
                    <a:pt x="324155" y="31375"/>
                  </a:lnTo>
                  <a:cubicBezTo>
                    <a:pt x="355530" y="0"/>
                    <a:pt x="406400" y="0"/>
                    <a:pt x="437775" y="31375"/>
                  </a:cubicBezTo>
                  <a:close/>
                </a:path>
              </a:pathLst>
            </a:custGeom>
            <a:solidFill>
              <a:srgbClr val="153969"/>
            </a:solidFill>
          </p:spPr>
        </p:sp>
        <p:sp>
          <p:nvSpPr>
            <p:cNvPr id="5" name="TextBox 5"/>
            <p:cNvSpPr txBox="1"/>
            <p:nvPr/>
          </p:nvSpPr>
          <p:spPr>
            <a:xfrm>
              <a:off x="139700" y="73025"/>
              <a:ext cx="533400" cy="600075"/>
            </a:xfrm>
            <a:prstGeom prst="rect">
              <a:avLst/>
            </a:prstGeom>
          </p:spPr>
          <p:txBody>
            <a:bodyPr lIns="94130" tIns="94130" rIns="94130" bIns="94130" rtlCol="0" anchor="ctr"/>
            <a:lstStyle/>
            <a:p>
              <a:pPr algn="ctr">
                <a:lnSpc>
                  <a:spcPts val="4199"/>
                </a:lnSpc>
              </a:pPr>
              <a:endParaRPr/>
            </a:p>
          </p:txBody>
        </p:sp>
      </p:grpSp>
      <p:sp>
        <p:nvSpPr>
          <p:cNvPr id="6" name="TextBox 6"/>
          <p:cNvSpPr txBox="1"/>
          <p:nvPr/>
        </p:nvSpPr>
        <p:spPr>
          <a:xfrm>
            <a:off x="1590237" y="6302466"/>
            <a:ext cx="1943984" cy="1590419"/>
          </a:xfrm>
          <a:prstGeom prst="rect">
            <a:avLst/>
          </a:prstGeom>
        </p:spPr>
        <p:txBody>
          <a:bodyPr lIns="0" tIns="0" rIns="0" bIns="0" rtlCol="0" anchor="t">
            <a:spAutoFit/>
          </a:bodyPr>
          <a:lstStyle/>
          <a:p>
            <a:pPr algn="ctr">
              <a:lnSpc>
                <a:spcPts val="4214"/>
              </a:lnSpc>
            </a:pPr>
            <a:r>
              <a:rPr lang="en-US" sz="3010" b="1">
                <a:solidFill>
                  <a:srgbClr val="F4F5F6"/>
                </a:solidFill>
                <a:latin typeface="Helios Bold"/>
                <a:ea typeface="Helios Bold"/>
                <a:cs typeface="Helios Bold"/>
                <a:sym typeface="Helios Bold"/>
              </a:rPr>
              <a:t>Kernel</a:t>
            </a:r>
          </a:p>
          <a:p>
            <a:pPr marL="0" lvl="0" indent="0" algn="ctr">
              <a:lnSpc>
                <a:spcPts val="4214"/>
              </a:lnSpc>
              <a:spcBef>
                <a:spcPct val="0"/>
              </a:spcBef>
            </a:pPr>
            <a:r>
              <a:rPr lang="en-US" sz="3010" b="1">
                <a:solidFill>
                  <a:srgbClr val="F4F5F6"/>
                </a:solidFill>
                <a:latin typeface="Helios Bold"/>
                <a:ea typeface="Helios Bold"/>
                <a:cs typeface="Helios Bold"/>
                <a:sym typeface="Helios Bold"/>
              </a:rPr>
              <a:t>Access Exposure</a:t>
            </a:r>
          </a:p>
        </p:txBody>
      </p:sp>
      <p:sp>
        <p:nvSpPr>
          <p:cNvPr id="7" name="AutoShape 7"/>
          <p:cNvSpPr/>
          <p:nvPr/>
        </p:nvSpPr>
        <p:spPr>
          <a:xfrm flipV="1">
            <a:off x="5397436" y="4552901"/>
            <a:ext cx="2335168" cy="0"/>
          </a:xfrm>
          <a:prstGeom prst="line">
            <a:avLst/>
          </a:prstGeom>
          <a:ln w="57150" cap="flat">
            <a:solidFill>
              <a:srgbClr val="F4F4F4"/>
            </a:solidFill>
            <a:prstDash val="solid"/>
            <a:headEnd type="none" w="sm" len="sm"/>
            <a:tailEnd type="none" w="sm" len="sm"/>
          </a:ln>
        </p:spPr>
      </p:sp>
      <p:sp>
        <p:nvSpPr>
          <p:cNvPr id="8" name="AutoShape 8"/>
          <p:cNvSpPr/>
          <p:nvPr/>
        </p:nvSpPr>
        <p:spPr>
          <a:xfrm>
            <a:off x="5269093" y="4962559"/>
            <a:ext cx="7543537" cy="0"/>
          </a:xfrm>
          <a:prstGeom prst="line">
            <a:avLst/>
          </a:prstGeom>
          <a:ln w="38100" cap="flat">
            <a:solidFill>
              <a:srgbClr val="F4F4F4"/>
            </a:solidFill>
            <a:prstDash val="solid"/>
            <a:headEnd type="none" w="sm" len="sm"/>
            <a:tailEnd type="none" w="sm" len="sm"/>
          </a:ln>
        </p:spPr>
      </p:sp>
      <p:sp>
        <p:nvSpPr>
          <p:cNvPr id="9" name="TextBox 9"/>
          <p:cNvSpPr txBox="1"/>
          <p:nvPr/>
        </p:nvSpPr>
        <p:spPr>
          <a:xfrm>
            <a:off x="1979819" y="-289179"/>
            <a:ext cx="14073477" cy="4611091"/>
          </a:xfrm>
          <a:prstGeom prst="rect">
            <a:avLst/>
          </a:prstGeom>
        </p:spPr>
        <p:txBody>
          <a:bodyPr lIns="0" tIns="0" rIns="0" bIns="0" rtlCol="0" anchor="t">
            <a:spAutoFit/>
          </a:bodyPr>
          <a:lstStyle/>
          <a:p>
            <a:pPr algn="ctr">
              <a:lnSpc>
                <a:spcPts val="9622"/>
              </a:lnSpc>
            </a:pPr>
            <a:r>
              <a:rPr lang="en-US" sz="5345" b="1" i="1">
                <a:solidFill>
                  <a:srgbClr val="2A2E3A"/>
                </a:solidFill>
                <a:latin typeface="Arial Bold Italics"/>
                <a:ea typeface="Arial Bold Italics"/>
                <a:cs typeface="Arial Bold Italics"/>
                <a:sym typeface="Arial Bold Italics"/>
              </a:rPr>
              <a:t>System call</a:t>
            </a:r>
          </a:p>
          <a:p>
            <a:pPr algn="ctr">
              <a:lnSpc>
                <a:spcPts val="5181"/>
              </a:lnSpc>
            </a:pPr>
            <a:r>
              <a:rPr lang="en-US" sz="2878" b="1" i="1">
                <a:solidFill>
                  <a:srgbClr val="2A2E3A"/>
                </a:solidFill>
                <a:latin typeface="Arial Bold Italics"/>
                <a:ea typeface="Arial Bold Italics"/>
                <a:cs typeface="Arial Bold Italics"/>
                <a:sym typeface="Arial Bold Italics"/>
              </a:rPr>
              <a:t>    </a:t>
            </a:r>
            <a:r>
              <a:rPr lang="en-US" sz="2878" i="1">
                <a:solidFill>
                  <a:srgbClr val="2A2E3A"/>
                </a:solidFill>
                <a:latin typeface="Arial Italics"/>
                <a:ea typeface="Arial Italics"/>
                <a:cs typeface="Arial Italics"/>
                <a:sym typeface="Arial Italics"/>
              </a:rPr>
              <a:t>A system call is a mechanism that allows programs to request services or resources from the operating system's kernel. </a:t>
            </a:r>
          </a:p>
          <a:p>
            <a:pPr algn="ctr">
              <a:lnSpc>
                <a:spcPts val="5181"/>
              </a:lnSpc>
            </a:pPr>
            <a:r>
              <a:rPr lang="en-US" sz="2878" i="1">
                <a:solidFill>
                  <a:srgbClr val="2A2E3A"/>
                </a:solidFill>
                <a:latin typeface="Arial Italics"/>
                <a:ea typeface="Arial Italics"/>
                <a:cs typeface="Arial Italics"/>
                <a:sym typeface="Arial Italics"/>
              </a:rPr>
              <a:t>System calls provide an interface between user-level applications and the low-level kernel operations</a:t>
            </a:r>
          </a:p>
          <a:p>
            <a:pPr algn="ctr">
              <a:lnSpc>
                <a:spcPts val="5181"/>
              </a:lnSpc>
              <a:spcBef>
                <a:spcPct val="0"/>
              </a:spcBef>
            </a:pPr>
            <a:endParaRPr lang="en-US" sz="2878" i="1">
              <a:solidFill>
                <a:srgbClr val="2A2E3A"/>
              </a:solidFill>
              <a:latin typeface="Arial Italics"/>
              <a:ea typeface="Arial Italics"/>
              <a:cs typeface="Arial Italics"/>
              <a:sym typeface="Arial Italics"/>
            </a:endParaRPr>
          </a:p>
        </p:txBody>
      </p:sp>
      <p:sp>
        <p:nvSpPr>
          <p:cNvPr id="10" name="TextBox 10"/>
          <p:cNvSpPr txBox="1"/>
          <p:nvPr/>
        </p:nvSpPr>
        <p:spPr>
          <a:xfrm>
            <a:off x="5019589" y="3593023"/>
            <a:ext cx="8814655" cy="959878"/>
          </a:xfrm>
          <a:prstGeom prst="rect">
            <a:avLst/>
          </a:prstGeom>
        </p:spPr>
        <p:txBody>
          <a:bodyPr wrap="square" lIns="0" tIns="0" rIns="0" bIns="0" rtlCol="0" anchor="t">
            <a:spAutoFit/>
          </a:bodyPr>
          <a:lstStyle/>
          <a:p>
            <a:pPr algn="ctr">
              <a:lnSpc>
                <a:spcPts val="8279"/>
              </a:lnSpc>
              <a:spcBef>
                <a:spcPct val="0"/>
              </a:spcBef>
            </a:pPr>
            <a:r>
              <a:rPr lang="en-US" sz="4599" b="1" i="1" dirty="0">
                <a:solidFill>
                  <a:srgbClr val="2A2E3A"/>
                </a:solidFill>
                <a:latin typeface="Arial Bold Italics"/>
                <a:ea typeface="Arial Bold Italics"/>
                <a:cs typeface="Arial Bold Italics"/>
                <a:sym typeface="Arial Bold Italics"/>
              </a:rPr>
              <a:t>System Call Vulnerabilities</a:t>
            </a:r>
          </a:p>
        </p:txBody>
      </p:sp>
      <p:sp>
        <p:nvSpPr>
          <p:cNvPr id="11" name="Freeform 11"/>
          <p:cNvSpPr/>
          <p:nvPr/>
        </p:nvSpPr>
        <p:spPr>
          <a:xfrm rot="2699999">
            <a:off x="4526505" y="4785567"/>
            <a:ext cx="4690890" cy="4690890"/>
          </a:xfrm>
          <a:custGeom>
            <a:avLst/>
            <a:gdLst/>
            <a:ahLst/>
            <a:cxnLst/>
            <a:rect l="l" t="t" r="r" b="b"/>
            <a:pathLst>
              <a:path w="4690890" h="4690890">
                <a:moveTo>
                  <a:pt x="0" y="0"/>
                </a:moveTo>
                <a:lnTo>
                  <a:pt x="4690890" y="0"/>
                </a:lnTo>
                <a:lnTo>
                  <a:pt x="4690890" y="4690890"/>
                </a:lnTo>
                <a:lnTo>
                  <a:pt x="0" y="469089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rot="2699999">
            <a:off x="4944699" y="5328510"/>
            <a:ext cx="3854503" cy="3854503"/>
            <a:chOff x="0" y="0"/>
            <a:chExt cx="812800" cy="812800"/>
          </a:xfrm>
        </p:grpSpPr>
        <p:sp>
          <p:nvSpPr>
            <p:cNvPr id="13" name="Freeform 13"/>
            <p:cNvSpPr/>
            <p:nvPr/>
          </p:nvSpPr>
          <p:spPr>
            <a:xfrm>
              <a:off x="25435" y="25435"/>
              <a:ext cx="761931" cy="761931"/>
            </a:xfrm>
            <a:custGeom>
              <a:avLst/>
              <a:gdLst/>
              <a:ahLst/>
              <a:cxnLst/>
              <a:rect l="l" t="t" r="r" b="b"/>
              <a:pathLst>
                <a:path w="761931" h="761931">
                  <a:moveTo>
                    <a:pt x="437775" y="31375"/>
                  </a:moveTo>
                  <a:lnTo>
                    <a:pt x="730555" y="324155"/>
                  </a:lnTo>
                  <a:cubicBezTo>
                    <a:pt x="761930" y="355530"/>
                    <a:pt x="761930" y="406400"/>
                    <a:pt x="730555" y="437775"/>
                  </a:cubicBezTo>
                  <a:lnTo>
                    <a:pt x="437775" y="730555"/>
                  </a:lnTo>
                  <a:cubicBezTo>
                    <a:pt x="406400" y="761930"/>
                    <a:pt x="355530" y="761930"/>
                    <a:pt x="324155" y="730555"/>
                  </a:cubicBezTo>
                  <a:lnTo>
                    <a:pt x="31375" y="437775"/>
                  </a:lnTo>
                  <a:cubicBezTo>
                    <a:pt x="0" y="406400"/>
                    <a:pt x="0" y="355530"/>
                    <a:pt x="31375" y="324155"/>
                  </a:cubicBezTo>
                  <a:lnTo>
                    <a:pt x="324155" y="31375"/>
                  </a:lnTo>
                  <a:cubicBezTo>
                    <a:pt x="355530" y="0"/>
                    <a:pt x="406400" y="0"/>
                    <a:pt x="437775" y="31375"/>
                  </a:cubicBezTo>
                  <a:close/>
                </a:path>
              </a:pathLst>
            </a:custGeom>
            <a:solidFill>
              <a:srgbClr val="153969"/>
            </a:solidFill>
          </p:spPr>
        </p:sp>
        <p:sp>
          <p:nvSpPr>
            <p:cNvPr id="14" name="TextBox 14"/>
            <p:cNvSpPr txBox="1"/>
            <p:nvPr/>
          </p:nvSpPr>
          <p:spPr>
            <a:xfrm>
              <a:off x="139700" y="73025"/>
              <a:ext cx="533400" cy="600075"/>
            </a:xfrm>
            <a:prstGeom prst="rect">
              <a:avLst/>
            </a:prstGeom>
          </p:spPr>
          <p:txBody>
            <a:bodyPr lIns="94130" tIns="94130" rIns="94130" bIns="94130" rtlCol="0" anchor="ctr"/>
            <a:lstStyle/>
            <a:p>
              <a:pPr algn="ctr">
                <a:lnSpc>
                  <a:spcPts val="4199"/>
                </a:lnSpc>
              </a:pPr>
              <a:endParaRPr/>
            </a:p>
          </p:txBody>
        </p:sp>
      </p:grpSp>
      <p:sp>
        <p:nvSpPr>
          <p:cNvPr id="15" name="TextBox 15"/>
          <p:cNvSpPr txBox="1"/>
          <p:nvPr/>
        </p:nvSpPr>
        <p:spPr>
          <a:xfrm>
            <a:off x="5700978" y="6085248"/>
            <a:ext cx="2341944" cy="2024854"/>
          </a:xfrm>
          <a:prstGeom prst="rect">
            <a:avLst/>
          </a:prstGeom>
        </p:spPr>
        <p:txBody>
          <a:bodyPr lIns="0" tIns="0" rIns="0" bIns="0" rtlCol="0" anchor="t">
            <a:spAutoFit/>
          </a:bodyPr>
          <a:lstStyle/>
          <a:p>
            <a:pPr marL="0" lvl="0" indent="0" algn="ctr">
              <a:lnSpc>
                <a:spcPts val="4011"/>
              </a:lnSpc>
              <a:spcBef>
                <a:spcPct val="0"/>
              </a:spcBef>
            </a:pPr>
            <a:r>
              <a:rPr lang="en-US" sz="2865" b="1">
                <a:solidFill>
                  <a:srgbClr val="F4F5F6"/>
                </a:solidFill>
                <a:latin typeface="Helios Bold"/>
                <a:ea typeface="Helios Bold"/>
                <a:cs typeface="Helios Bold"/>
                <a:sym typeface="Helios Bold"/>
              </a:rPr>
              <a:t>Weak security Policy Enforcement</a:t>
            </a:r>
          </a:p>
        </p:txBody>
      </p:sp>
      <p:sp>
        <p:nvSpPr>
          <p:cNvPr id="16" name="Freeform 16"/>
          <p:cNvSpPr/>
          <p:nvPr/>
        </p:nvSpPr>
        <p:spPr>
          <a:xfrm rot="2699999">
            <a:off x="13707851" y="4785567"/>
            <a:ext cx="4690890" cy="4690890"/>
          </a:xfrm>
          <a:custGeom>
            <a:avLst/>
            <a:gdLst/>
            <a:ahLst/>
            <a:cxnLst/>
            <a:rect l="l" t="t" r="r" b="b"/>
            <a:pathLst>
              <a:path w="4690890" h="4690890">
                <a:moveTo>
                  <a:pt x="0" y="0"/>
                </a:moveTo>
                <a:lnTo>
                  <a:pt x="4690890" y="0"/>
                </a:lnTo>
                <a:lnTo>
                  <a:pt x="4690890" y="4690890"/>
                </a:lnTo>
                <a:lnTo>
                  <a:pt x="0" y="469089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17" name="Group 17"/>
          <p:cNvGrpSpPr/>
          <p:nvPr/>
        </p:nvGrpSpPr>
        <p:grpSpPr>
          <a:xfrm rot="2699999">
            <a:off x="14126044" y="5203761"/>
            <a:ext cx="3854503" cy="3854503"/>
            <a:chOff x="0" y="0"/>
            <a:chExt cx="812800" cy="812800"/>
          </a:xfrm>
        </p:grpSpPr>
        <p:sp>
          <p:nvSpPr>
            <p:cNvPr id="18" name="Freeform 18"/>
            <p:cNvSpPr/>
            <p:nvPr/>
          </p:nvSpPr>
          <p:spPr>
            <a:xfrm>
              <a:off x="25435" y="25435"/>
              <a:ext cx="761931" cy="761931"/>
            </a:xfrm>
            <a:custGeom>
              <a:avLst/>
              <a:gdLst/>
              <a:ahLst/>
              <a:cxnLst/>
              <a:rect l="l" t="t" r="r" b="b"/>
              <a:pathLst>
                <a:path w="761931" h="761931">
                  <a:moveTo>
                    <a:pt x="437775" y="31375"/>
                  </a:moveTo>
                  <a:lnTo>
                    <a:pt x="730555" y="324155"/>
                  </a:lnTo>
                  <a:cubicBezTo>
                    <a:pt x="761930" y="355530"/>
                    <a:pt x="761930" y="406400"/>
                    <a:pt x="730555" y="437775"/>
                  </a:cubicBezTo>
                  <a:lnTo>
                    <a:pt x="437775" y="730555"/>
                  </a:lnTo>
                  <a:cubicBezTo>
                    <a:pt x="406400" y="761930"/>
                    <a:pt x="355530" y="761930"/>
                    <a:pt x="324155" y="730555"/>
                  </a:cubicBezTo>
                  <a:lnTo>
                    <a:pt x="31375" y="437775"/>
                  </a:lnTo>
                  <a:cubicBezTo>
                    <a:pt x="0" y="406400"/>
                    <a:pt x="0" y="355530"/>
                    <a:pt x="31375" y="324155"/>
                  </a:cubicBezTo>
                  <a:lnTo>
                    <a:pt x="324155" y="31375"/>
                  </a:lnTo>
                  <a:cubicBezTo>
                    <a:pt x="355530" y="0"/>
                    <a:pt x="406400" y="0"/>
                    <a:pt x="437775" y="31375"/>
                  </a:cubicBezTo>
                  <a:close/>
                </a:path>
              </a:pathLst>
            </a:custGeom>
            <a:solidFill>
              <a:srgbClr val="153969"/>
            </a:solidFill>
          </p:spPr>
        </p:sp>
        <p:sp>
          <p:nvSpPr>
            <p:cNvPr id="19" name="TextBox 19"/>
            <p:cNvSpPr txBox="1"/>
            <p:nvPr/>
          </p:nvSpPr>
          <p:spPr>
            <a:xfrm>
              <a:off x="139700" y="73025"/>
              <a:ext cx="533400" cy="600075"/>
            </a:xfrm>
            <a:prstGeom prst="rect">
              <a:avLst/>
            </a:prstGeom>
          </p:spPr>
          <p:txBody>
            <a:bodyPr lIns="94130" tIns="94130" rIns="94130" bIns="94130" rtlCol="0" anchor="ctr"/>
            <a:lstStyle/>
            <a:p>
              <a:pPr algn="ctr">
                <a:lnSpc>
                  <a:spcPts val="4199"/>
                </a:lnSpc>
              </a:pPr>
              <a:endParaRPr/>
            </a:p>
          </p:txBody>
        </p:sp>
      </p:grpSp>
      <p:sp>
        <p:nvSpPr>
          <p:cNvPr id="20" name="TextBox 20"/>
          <p:cNvSpPr txBox="1"/>
          <p:nvPr/>
        </p:nvSpPr>
        <p:spPr>
          <a:xfrm>
            <a:off x="14751790" y="6302466"/>
            <a:ext cx="2603012" cy="1590419"/>
          </a:xfrm>
          <a:prstGeom prst="rect">
            <a:avLst/>
          </a:prstGeom>
        </p:spPr>
        <p:txBody>
          <a:bodyPr lIns="0" tIns="0" rIns="0" bIns="0" rtlCol="0" anchor="t">
            <a:spAutoFit/>
          </a:bodyPr>
          <a:lstStyle/>
          <a:p>
            <a:pPr marL="0" lvl="0" indent="0" algn="ctr">
              <a:lnSpc>
                <a:spcPts val="4214"/>
              </a:lnSpc>
              <a:spcBef>
                <a:spcPct val="0"/>
              </a:spcBef>
            </a:pPr>
            <a:r>
              <a:rPr lang="en-US" sz="3010" b="1">
                <a:solidFill>
                  <a:srgbClr val="F4F5F6"/>
                </a:solidFill>
                <a:latin typeface="Helios Bold"/>
                <a:ea typeface="Helios Bold"/>
                <a:cs typeface="Helios Bold"/>
                <a:sym typeface="Helios Bold"/>
              </a:rPr>
              <a:t>Unauthorized Resource Access</a:t>
            </a:r>
          </a:p>
        </p:txBody>
      </p:sp>
      <p:sp>
        <p:nvSpPr>
          <p:cNvPr id="21" name="Freeform 21"/>
          <p:cNvSpPr/>
          <p:nvPr/>
        </p:nvSpPr>
        <p:spPr>
          <a:xfrm rot="2699999">
            <a:off x="9168095" y="4785567"/>
            <a:ext cx="4690890" cy="4690890"/>
          </a:xfrm>
          <a:custGeom>
            <a:avLst/>
            <a:gdLst/>
            <a:ahLst/>
            <a:cxnLst/>
            <a:rect l="l" t="t" r="r" b="b"/>
            <a:pathLst>
              <a:path w="4690890" h="4690890">
                <a:moveTo>
                  <a:pt x="0" y="0"/>
                </a:moveTo>
                <a:lnTo>
                  <a:pt x="4690891" y="0"/>
                </a:lnTo>
                <a:lnTo>
                  <a:pt x="4690891" y="4690890"/>
                </a:lnTo>
                <a:lnTo>
                  <a:pt x="0" y="4690890"/>
                </a:lnTo>
                <a:lnTo>
                  <a:pt x="0" y="0"/>
                </a:lnTo>
                <a:close/>
              </a:path>
            </a:pathLst>
          </a:custGeom>
          <a:blipFill>
            <a:blip r:embed="rId2">
              <a:alphaModFix amt="36000"/>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rot="2699999">
            <a:off x="9586289" y="5203761"/>
            <a:ext cx="3854503" cy="3854503"/>
            <a:chOff x="0" y="0"/>
            <a:chExt cx="812800" cy="812800"/>
          </a:xfrm>
        </p:grpSpPr>
        <p:sp>
          <p:nvSpPr>
            <p:cNvPr id="23" name="Freeform 23"/>
            <p:cNvSpPr/>
            <p:nvPr/>
          </p:nvSpPr>
          <p:spPr>
            <a:xfrm>
              <a:off x="25435" y="25435"/>
              <a:ext cx="761931" cy="761931"/>
            </a:xfrm>
            <a:custGeom>
              <a:avLst/>
              <a:gdLst/>
              <a:ahLst/>
              <a:cxnLst/>
              <a:rect l="l" t="t" r="r" b="b"/>
              <a:pathLst>
                <a:path w="761931" h="761931">
                  <a:moveTo>
                    <a:pt x="437775" y="31375"/>
                  </a:moveTo>
                  <a:lnTo>
                    <a:pt x="730555" y="324155"/>
                  </a:lnTo>
                  <a:cubicBezTo>
                    <a:pt x="761930" y="355530"/>
                    <a:pt x="761930" y="406400"/>
                    <a:pt x="730555" y="437775"/>
                  </a:cubicBezTo>
                  <a:lnTo>
                    <a:pt x="437775" y="730555"/>
                  </a:lnTo>
                  <a:cubicBezTo>
                    <a:pt x="406400" y="761930"/>
                    <a:pt x="355530" y="761930"/>
                    <a:pt x="324155" y="730555"/>
                  </a:cubicBezTo>
                  <a:lnTo>
                    <a:pt x="31375" y="437775"/>
                  </a:lnTo>
                  <a:cubicBezTo>
                    <a:pt x="0" y="406400"/>
                    <a:pt x="0" y="355530"/>
                    <a:pt x="31375" y="324155"/>
                  </a:cubicBezTo>
                  <a:lnTo>
                    <a:pt x="324155" y="31375"/>
                  </a:lnTo>
                  <a:cubicBezTo>
                    <a:pt x="355530" y="0"/>
                    <a:pt x="406400" y="0"/>
                    <a:pt x="437775" y="31375"/>
                  </a:cubicBezTo>
                  <a:close/>
                </a:path>
              </a:pathLst>
            </a:custGeom>
            <a:solidFill>
              <a:srgbClr val="153969"/>
            </a:solidFill>
          </p:spPr>
        </p:sp>
        <p:sp>
          <p:nvSpPr>
            <p:cNvPr id="24" name="TextBox 24"/>
            <p:cNvSpPr txBox="1"/>
            <p:nvPr/>
          </p:nvSpPr>
          <p:spPr>
            <a:xfrm>
              <a:off x="139700" y="73025"/>
              <a:ext cx="533400" cy="600075"/>
            </a:xfrm>
            <a:prstGeom prst="rect">
              <a:avLst/>
            </a:prstGeom>
          </p:spPr>
          <p:txBody>
            <a:bodyPr lIns="94130" tIns="94130" rIns="94130" bIns="94130" rtlCol="0" anchor="ctr"/>
            <a:lstStyle/>
            <a:p>
              <a:pPr algn="ctr">
                <a:lnSpc>
                  <a:spcPts val="4199"/>
                </a:lnSpc>
              </a:pPr>
              <a:endParaRPr/>
            </a:p>
          </p:txBody>
        </p:sp>
      </p:grpSp>
      <p:sp>
        <p:nvSpPr>
          <p:cNvPr id="25" name="TextBox 25"/>
          <p:cNvSpPr txBox="1"/>
          <p:nvPr/>
        </p:nvSpPr>
        <p:spPr>
          <a:xfrm>
            <a:off x="10188911" y="6302466"/>
            <a:ext cx="2682257" cy="1590419"/>
          </a:xfrm>
          <a:prstGeom prst="rect">
            <a:avLst/>
          </a:prstGeom>
        </p:spPr>
        <p:txBody>
          <a:bodyPr lIns="0" tIns="0" rIns="0" bIns="0" rtlCol="0" anchor="t">
            <a:spAutoFit/>
          </a:bodyPr>
          <a:lstStyle/>
          <a:p>
            <a:pPr marL="0" lvl="0" indent="0" algn="ctr">
              <a:lnSpc>
                <a:spcPts val="4214"/>
              </a:lnSpc>
              <a:spcBef>
                <a:spcPct val="0"/>
              </a:spcBef>
            </a:pPr>
            <a:r>
              <a:rPr lang="en-US" sz="3010" b="1">
                <a:solidFill>
                  <a:srgbClr val="F4F5F6"/>
                </a:solidFill>
                <a:latin typeface="Helios Bold"/>
                <a:ea typeface="Helios Bold"/>
                <a:cs typeface="Helios Bold"/>
                <a:sym typeface="Helios Bold"/>
              </a:rPr>
              <a:t>Privilege Escalation Risks </a:t>
            </a:r>
          </a:p>
        </p:txBody>
      </p:sp>
      <p:grpSp>
        <p:nvGrpSpPr>
          <p:cNvPr id="26" name="Group 26"/>
          <p:cNvGrpSpPr/>
          <p:nvPr/>
        </p:nvGrpSpPr>
        <p:grpSpPr>
          <a:xfrm>
            <a:off x="152400" y="9801284"/>
            <a:ext cx="18288000" cy="1158151"/>
            <a:chOff x="0" y="0"/>
            <a:chExt cx="24384000" cy="1544201"/>
          </a:xfrm>
        </p:grpSpPr>
        <p:sp>
          <p:nvSpPr>
            <p:cNvPr id="27" name="Freeform 27"/>
            <p:cNvSpPr/>
            <p:nvPr/>
          </p:nvSpPr>
          <p:spPr>
            <a:xfrm>
              <a:off x="0" y="0"/>
              <a:ext cx="24384000" cy="1544121"/>
            </a:xfrm>
            <a:custGeom>
              <a:avLst/>
              <a:gdLst/>
              <a:ahLst/>
              <a:cxnLst/>
              <a:rect l="l" t="t" r="r" b="b"/>
              <a:pathLst>
                <a:path w="24384000" h="1544121">
                  <a:moveTo>
                    <a:pt x="0" y="0"/>
                  </a:moveTo>
                  <a:lnTo>
                    <a:pt x="24384000" y="0"/>
                  </a:lnTo>
                  <a:lnTo>
                    <a:pt x="24384000" y="1544121"/>
                  </a:lnTo>
                  <a:lnTo>
                    <a:pt x="0" y="1544121"/>
                  </a:lnTo>
                  <a:close/>
                </a:path>
              </a:pathLst>
            </a:custGeom>
            <a:solidFill>
              <a:srgbClr val="0070C0"/>
            </a:solidFill>
          </p:spPr>
        </p:sp>
      </p:grpSp>
      <p:sp>
        <p:nvSpPr>
          <p:cNvPr id="28" name="TextBox 28"/>
          <p:cNvSpPr txBox="1"/>
          <p:nvPr/>
        </p:nvSpPr>
        <p:spPr>
          <a:xfrm>
            <a:off x="17354802" y="9610784"/>
            <a:ext cx="169545" cy="550545"/>
          </a:xfrm>
          <a:prstGeom prst="rect">
            <a:avLst/>
          </a:prstGeom>
        </p:spPr>
        <p:txBody>
          <a:bodyPr lIns="0" tIns="0" rIns="0" bIns="0" rtlCol="0" anchor="t">
            <a:spAutoFit/>
          </a:bodyPr>
          <a:lstStyle/>
          <a:p>
            <a:pPr algn="ctr">
              <a:lnSpc>
                <a:spcPts val="4320"/>
              </a:lnSpc>
              <a:spcBef>
                <a:spcPct val="0"/>
              </a:spcBef>
            </a:pPr>
            <a:r>
              <a:rPr lang="en-US" sz="2400" i="1">
                <a:solidFill>
                  <a:srgbClr val="FFFFFF"/>
                </a:solidFill>
                <a:latin typeface="Arial Italics"/>
                <a:ea typeface="Arial Italics"/>
                <a:cs typeface="Arial Italics"/>
                <a:sym typeface="Arial Italics"/>
              </a:rPr>
              <a:t>3</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563736"/>
            <a:ext cx="2841843" cy="2805674"/>
            <a:chOff x="0" y="0"/>
            <a:chExt cx="3789123" cy="3740898"/>
          </a:xfrm>
        </p:grpSpPr>
        <p:sp>
          <p:nvSpPr>
            <p:cNvPr id="3" name="Freeform 3"/>
            <p:cNvSpPr/>
            <p:nvPr/>
          </p:nvSpPr>
          <p:spPr>
            <a:xfrm>
              <a:off x="0" y="0"/>
              <a:ext cx="3789123" cy="3740898"/>
            </a:xfrm>
            <a:custGeom>
              <a:avLst/>
              <a:gdLst/>
              <a:ahLst/>
              <a:cxnLst/>
              <a:rect l="l" t="t" r="r" b="b"/>
              <a:pathLst>
                <a:path w="3789123" h="3740898">
                  <a:moveTo>
                    <a:pt x="0" y="0"/>
                  </a:moveTo>
                  <a:lnTo>
                    <a:pt x="3789123" y="0"/>
                  </a:lnTo>
                  <a:lnTo>
                    <a:pt x="3789123" y="3740898"/>
                  </a:lnTo>
                  <a:lnTo>
                    <a:pt x="0" y="3740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0" y="994441"/>
              <a:ext cx="3789123" cy="887732"/>
            </a:xfrm>
            <a:prstGeom prst="rect">
              <a:avLst/>
            </a:prstGeom>
          </p:spPr>
          <p:txBody>
            <a:bodyPr lIns="0" tIns="0" rIns="0" bIns="0" rtlCol="0" anchor="t">
              <a:spAutoFit/>
            </a:bodyPr>
            <a:lstStyle/>
            <a:p>
              <a:pPr algn="ctr">
                <a:lnSpc>
                  <a:spcPts val="5759"/>
                </a:lnSpc>
                <a:spcBef>
                  <a:spcPct val="0"/>
                </a:spcBef>
              </a:pPr>
              <a:r>
                <a:rPr lang="en-US" sz="3199" b="1" i="1">
                  <a:solidFill>
                    <a:srgbClr val="000000"/>
                  </a:solidFill>
                  <a:latin typeface="Arial Bold Italics"/>
                  <a:ea typeface="Arial Bold Italics"/>
                  <a:cs typeface="Arial Bold Italics"/>
                  <a:sym typeface="Arial Bold Italics"/>
                </a:rPr>
                <a:t>pTrace</a:t>
              </a:r>
            </a:p>
          </p:txBody>
        </p:sp>
        <p:sp>
          <p:nvSpPr>
            <p:cNvPr id="5" name="TextBox 5"/>
            <p:cNvSpPr txBox="1"/>
            <p:nvPr/>
          </p:nvSpPr>
          <p:spPr>
            <a:xfrm>
              <a:off x="0" y="1966284"/>
              <a:ext cx="3789123" cy="887732"/>
            </a:xfrm>
            <a:prstGeom prst="rect">
              <a:avLst/>
            </a:prstGeom>
          </p:spPr>
          <p:txBody>
            <a:bodyPr lIns="0" tIns="0" rIns="0" bIns="0" rtlCol="0" anchor="t">
              <a:spAutoFit/>
            </a:bodyPr>
            <a:lstStyle/>
            <a:p>
              <a:pPr algn="ctr">
                <a:lnSpc>
                  <a:spcPts val="5759"/>
                </a:lnSpc>
                <a:spcBef>
                  <a:spcPct val="0"/>
                </a:spcBef>
              </a:pPr>
              <a:r>
                <a:rPr lang="en-US" sz="3199" b="1" i="1">
                  <a:solidFill>
                    <a:srgbClr val="000000"/>
                  </a:solidFill>
                  <a:latin typeface="Arial Bold Italics"/>
                  <a:ea typeface="Arial Bold Italics"/>
                  <a:cs typeface="Arial Bold Italics"/>
                  <a:sym typeface="Arial Bold Italics"/>
                </a:rPr>
                <a:t>1980</a:t>
              </a:r>
            </a:p>
          </p:txBody>
        </p:sp>
      </p:grpSp>
      <p:sp>
        <p:nvSpPr>
          <p:cNvPr id="6" name="Freeform 6"/>
          <p:cNvSpPr/>
          <p:nvPr/>
        </p:nvSpPr>
        <p:spPr>
          <a:xfrm>
            <a:off x="9865776" y="1559611"/>
            <a:ext cx="2716755" cy="2796880"/>
          </a:xfrm>
          <a:custGeom>
            <a:avLst/>
            <a:gdLst/>
            <a:ahLst/>
            <a:cxnLst/>
            <a:rect l="l" t="t" r="r" b="b"/>
            <a:pathLst>
              <a:path w="2716755" h="2796880">
                <a:moveTo>
                  <a:pt x="0" y="0"/>
                </a:moveTo>
                <a:lnTo>
                  <a:pt x="2716754" y="0"/>
                </a:lnTo>
                <a:lnTo>
                  <a:pt x="2716754" y="2796881"/>
                </a:lnTo>
                <a:lnTo>
                  <a:pt x="0" y="27968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5583862" y="1576653"/>
            <a:ext cx="2841843" cy="2779839"/>
            <a:chOff x="0" y="0"/>
            <a:chExt cx="3789123" cy="3706452"/>
          </a:xfrm>
        </p:grpSpPr>
        <p:sp>
          <p:nvSpPr>
            <p:cNvPr id="8" name="Freeform 8"/>
            <p:cNvSpPr/>
            <p:nvPr/>
          </p:nvSpPr>
          <p:spPr>
            <a:xfrm>
              <a:off x="0" y="0"/>
              <a:ext cx="3789123" cy="3706452"/>
            </a:xfrm>
            <a:custGeom>
              <a:avLst/>
              <a:gdLst/>
              <a:ahLst/>
              <a:cxnLst/>
              <a:rect l="l" t="t" r="r" b="b"/>
              <a:pathLst>
                <a:path w="3789123" h="3706452">
                  <a:moveTo>
                    <a:pt x="0" y="0"/>
                  </a:moveTo>
                  <a:lnTo>
                    <a:pt x="3789123" y="0"/>
                  </a:lnTo>
                  <a:lnTo>
                    <a:pt x="3789123" y="3706452"/>
                  </a:lnTo>
                  <a:lnTo>
                    <a:pt x="0" y="37064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0" y="965494"/>
              <a:ext cx="3789123" cy="887732"/>
            </a:xfrm>
            <a:prstGeom prst="rect">
              <a:avLst/>
            </a:prstGeom>
          </p:spPr>
          <p:txBody>
            <a:bodyPr lIns="0" tIns="0" rIns="0" bIns="0" rtlCol="0" anchor="t">
              <a:spAutoFit/>
            </a:bodyPr>
            <a:lstStyle/>
            <a:p>
              <a:pPr algn="ctr">
                <a:lnSpc>
                  <a:spcPts val="5759"/>
                </a:lnSpc>
                <a:spcBef>
                  <a:spcPct val="0"/>
                </a:spcBef>
              </a:pPr>
              <a:r>
                <a:rPr lang="en-US" sz="3199" b="1" i="1">
                  <a:solidFill>
                    <a:srgbClr val="000000"/>
                  </a:solidFill>
                  <a:latin typeface="Arial Bold Italics"/>
                  <a:ea typeface="Arial Bold Italics"/>
                  <a:cs typeface="Arial Bold Italics"/>
                  <a:sym typeface="Arial Bold Italics"/>
                </a:rPr>
                <a:t>SElinux</a:t>
              </a:r>
            </a:p>
          </p:txBody>
        </p:sp>
        <p:sp>
          <p:nvSpPr>
            <p:cNvPr id="10" name="TextBox 10"/>
            <p:cNvSpPr txBox="1"/>
            <p:nvPr/>
          </p:nvSpPr>
          <p:spPr>
            <a:xfrm>
              <a:off x="0" y="1862546"/>
              <a:ext cx="3789123" cy="887732"/>
            </a:xfrm>
            <a:prstGeom prst="rect">
              <a:avLst/>
            </a:prstGeom>
          </p:spPr>
          <p:txBody>
            <a:bodyPr lIns="0" tIns="0" rIns="0" bIns="0" rtlCol="0" anchor="t">
              <a:spAutoFit/>
            </a:bodyPr>
            <a:lstStyle/>
            <a:p>
              <a:pPr algn="ctr">
                <a:lnSpc>
                  <a:spcPts val="5759"/>
                </a:lnSpc>
                <a:spcBef>
                  <a:spcPct val="0"/>
                </a:spcBef>
              </a:pPr>
              <a:r>
                <a:rPr lang="en-US" sz="3199" b="1" i="1">
                  <a:solidFill>
                    <a:srgbClr val="000000"/>
                  </a:solidFill>
                  <a:latin typeface="Arial Bold Italics"/>
                  <a:ea typeface="Arial Bold Italics"/>
                  <a:cs typeface="Arial Bold Italics"/>
                  <a:sym typeface="Arial Bold Italics"/>
                </a:rPr>
                <a:t>2000</a:t>
              </a:r>
            </a:p>
          </p:txBody>
        </p:sp>
      </p:grpSp>
      <p:grpSp>
        <p:nvGrpSpPr>
          <p:cNvPr id="11" name="Group 11"/>
          <p:cNvGrpSpPr/>
          <p:nvPr/>
        </p:nvGrpSpPr>
        <p:grpSpPr>
          <a:xfrm>
            <a:off x="14020805" y="1448460"/>
            <a:ext cx="2842377" cy="2680918"/>
            <a:chOff x="0" y="0"/>
            <a:chExt cx="3789836" cy="3574558"/>
          </a:xfrm>
        </p:grpSpPr>
        <p:sp>
          <p:nvSpPr>
            <p:cNvPr id="12" name="Freeform 12"/>
            <p:cNvSpPr/>
            <p:nvPr/>
          </p:nvSpPr>
          <p:spPr>
            <a:xfrm>
              <a:off x="0" y="0"/>
              <a:ext cx="3654288" cy="3574558"/>
            </a:xfrm>
            <a:custGeom>
              <a:avLst/>
              <a:gdLst/>
              <a:ahLst/>
              <a:cxnLst/>
              <a:rect l="l" t="t" r="r" b="b"/>
              <a:pathLst>
                <a:path w="3654288" h="3574558">
                  <a:moveTo>
                    <a:pt x="0" y="0"/>
                  </a:moveTo>
                  <a:lnTo>
                    <a:pt x="3654288" y="0"/>
                  </a:lnTo>
                  <a:lnTo>
                    <a:pt x="3654288" y="3574558"/>
                  </a:lnTo>
                  <a:lnTo>
                    <a:pt x="0" y="35745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0" y="899547"/>
              <a:ext cx="3789123" cy="887732"/>
            </a:xfrm>
            <a:prstGeom prst="rect">
              <a:avLst/>
            </a:prstGeom>
          </p:spPr>
          <p:txBody>
            <a:bodyPr lIns="0" tIns="0" rIns="0" bIns="0" rtlCol="0" anchor="t">
              <a:spAutoFit/>
            </a:bodyPr>
            <a:lstStyle/>
            <a:p>
              <a:pPr algn="ctr">
                <a:lnSpc>
                  <a:spcPts val="5759"/>
                </a:lnSpc>
                <a:spcBef>
                  <a:spcPct val="0"/>
                </a:spcBef>
              </a:pPr>
              <a:r>
                <a:rPr lang="en-US" sz="3199" b="1" i="1">
                  <a:solidFill>
                    <a:srgbClr val="000000"/>
                  </a:solidFill>
                  <a:latin typeface="Arial Bold Italics"/>
                  <a:ea typeface="Arial Bold Italics"/>
                  <a:cs typeface="Arial Bold Italics"/>
                  <a:sym typeface="Arial Bold Italics"/>
                </a:rPr>
                <a:t>Nexpoline</a:t>
              </a:r>
            </a:p>
          </p:txBody>
        </p:sp>
        <p:sp>
          <p:nvSpPr>
            <p:cNvPr id="14" name="TextBox 14"/>
            <p:cNvSpPr txBox="1"/>
            <p:nvPr/>
          </p:nvSpPr>
          <p:spPr>
            <a:xfrm>
              <a:off x="712" y="1796599"/>
              <a:ext cx="3789123" cy="887732"/>
            </a:xfrm>
            <a:prstGeom prst="rect">
              <a:avLst/>
            </a:prstGeom>
          </p:spPr>
          <p:txBody>
            <a:bodyPr lIns="0" tIns="0" rIns="0" bIns="0" rtlCol="0" anchor="t">
              <a:spAutoFit/>
            </a:bodyPr>
            <a:lstStyle/>
            <a:p>
              <a:pPr algn="ctr">
                <a:lnSpc>
                  <a:spcPts val="5759"/>
                </a:lnSpc>
                <a:spcBef>
                  <a:spcPct val="0"/>
                </a:spcBef>
              </a:pPr>
              <a:r>
                <a:rPr lang="en-US" sz="3199" b="1" i="1">
                  <a:solidFill>
                    <a:srgbClr val="000000"/>
                  </a:solidFill>
                  <a:latin typeface="Arial Bold Italics"/>
                  <a:ea typeface="Arial Bold Italics"/>
                  <a:cs typeface="Arial Bold Italics"/>
                  <a:sym typeface="Arial Bold Italics"/>
                </a:rPr>
                <a:t>2023</a:t>
              </a:r>
            </a:p>
          </p:txBody>
        </p:sp>
      </p:grpSp>
      <p:sp>
        <p:nvSpPr>
          <p:cNvPr id="15" name="Freeform 15"/>
          <p:cNvSpPr/>
          <p:nvPr/>
        </p:nvSpPr>
        <p:spPr>
          <a:xfrm>
            <a:off x="1028700" y="5553955"/>
            <a:ext cx="3481734" cy="4114800"/>
          </a:xfrm>
          <a:custGeom>
            <a:avLst/>
            <a:gdLst/>
            <a:ahLst/>
            <a:cxnLst/>
            <a:rect l="l" t="t" r="r" b="b"/>
            <a:pathLst>
              <a:path w="3481734" h="4114800">
                <a:moveTo>
                  <a:pt x="0" y="0"/>
                </a:moveTo>
                <a:lnTo>
                  <a:pt x="3481734" y="0"/>
                </a:lnTo>
                <a:lnTo>
                  <a:pt x="3481734" y="4114800"/>
                </a:lnTo>
                <a:lnTo>
                  <a:pt x="0" y="4114800"/>
                </a:lnTo>
                <a:lnTo>
                  <a:pt x="0" y="0"/>
                </a:lnTo>
                <a:close/>
              </a:path>
            </a:pathLst>
          </a:custGeom>
          <a:blipFill>
            <a:blip r:embed="rId10"/>
            <a:stretch>
              <a:fillRect l="-14884" r="-69416"/>
            </a:stretch>
          </a:blipFill>
        </p:spPr>
      </p:sp>
      <p:sp>
        <p:nvSpPr>
          <p:cNvPr id="16" name="Freeform 16"/>
          <p:cNvSpPr/>
          <p:nvPr/>
        </p:nvSpPr>
        <p:spPr>
          <a:xfrm>
            <a:off x="5263916" y="5553955"/>
            <a:ext cx="3481734" cy="4114800"/>
          </a:xfrm>
          <a:custGeom>
            <a:avLst/>
            <a:gdLst/>
            <a:ahLst/>
            <a:cxnLst/>
            <a:rect l="l" t="t" r="r" b="b"/>
            <a:pathLst>
              <a:path w="3481734" h="4114800">
                <a:moveTo>
                  <a:pt x="0" y="0"/>
                </a:moveTo>
                <a:lnTo>
                  <a:pt x="3481734" y="0"/>
                </a:lnTo>
                <a:lnTo>
                  <a:pt x="3481734" y="4114800"/>
                </a:lnTo>
                <a:lnTo>
                  <a:pt x="0" y="4114800"/>
                </a:lnTo>
                <a:lnTo>
                  <a:pt x="0" y="0"/>
                </a:lnTo>
                <a:close/>
              </a:path>
            </a:pathLst>
          </a:custGeom>
          <a:blipFill>
            <a:blip r:embed="rId10"/>
            <a:stretch>
              <a:fillRect l="-14884" r="-69416"/>
            </a:stretch>
          </a:blipFill>
        </p:spPr>
      </p:sp>
      <p:sp>
        <p:nvSpPr>
          <p:cNvPr id="17" name="Freeform 17"/>
          <p:cNvSpPr/>
          <p:nvPr/>
        </p:nvSpPr>
        <p:spPr>
          <a:xfrm>
            <a:off x="9571512" y="5553955"/>
            <a:ext cx="3481734" cy="4114800"/>
          </a:xfrm>
          <a:custGeom>
            <a:avLst/>
            <a:gdLst/>
            <a:ahLst/>
            <a:cxnLst/>
            <a:rect l="l" t="t" r="r" b="b"/>
            <a:pathLst>
              <a:path w="3481734" h="4114800">
                <a:moveTo>
                  <a:pt x="0" y="0"/>
                </a:moveTo>
                <a:lnTo>
                  <a:pt x="3481734" y="0"/>
                </a:lnTo>
                <a:lnTo>
                  <a:pt x="3481734" y="4114800"/>
                </a:lnTo>
                <a:lnTo>
                  <a:pt x="0" y="4114800"/>
                </a:lnTo>
                <a:lnTo>
                  <a:pt x="0" y="0"/>
                </a:lnTo>
                <a:close/>
              </a:path>
            </a:pathLst>
          </a:custGeom>
          <a:blipFill>
            <a:blip r:embed="rId10"/>
            <a:stretch>
              <a:fillRect l="-14884" r="-69416"/>
            </a:stretch>
          </a:blipFill>
        </p:spPr>
      </p:sp>
      <p:sp>
        <p:nvSpPr>
          <p:cNvPr id="18" name="Freeform 18"/>
          <p:cNvSpPr/>
          <p:nvPr/>
        </p:nvSpPr>
        <p:spPr>
          <a:xfrm>
            <a:off x="13879107" y="5553955"/>
            <a:ext cx="3481734" cy="4114800"/>
          </a:xfrm>
          <a:custGeom>
            <a:avLst/>
            <a:gdLst/>
            <a:ahLst/>
            <a:cxnLst/>
            <a:rect l="l" t="t" r="r" b="b"/>
            <a:pathLst>
              <a:path w="3481734" h="4114800">
                <a:moveTo>
                  <a:pt x="0" y="0"/>
                </a:moveTo>
                <a:lnTo>
                  <a:pt x="3481734" y="0"/>
                </a:lnTo>
                <a:lnTo>
                  <a:pt x="3481734" y="4114800"/>
                </a:lnTo>
                <a:lnTo>
                  <a:pt x="0" y="4114800"/>
                </a:lnTo>
                <a:lnTo>
                  <a:pt x="0" y="0"/>
                </a:lnTo>
                <a:close/>
              </a:path>
            </a:pathLst>
          </a:custGeom>
          <a:blipFill>
            <a:blip r:embed="rId10"/>
            <a:stretch>
              <a:fillRect l="-14884" r="-69416"/>
            </a:stretch>
          </a:blipFill>
        </p:spPr>
      </p:sp>
      <p:sp>
        <p:nvSpPr>
          <p:cNvPr id="19" name="Freeform 19"/>
          <p:cNvSpPr/>
          <p:nvPr/>
        </p:nvSpPr>
        <p:spPr>
          <a:xfrm rot="7115700">
            <a:off x="1349041" y="4117752"/>
            <a:ext cx="1398393" cy="1560074"/>
          </a:xfrm>
          <a:custGeom>
            <a:avLst/>
            <a:gdLst/>
            <a:ahLst/>
            <a:cxnLst/>
            <a:rect l="l" t="t" r="r" b="b"/>
            <a:pathLst>
              <a:path w="1398393" h="1560074">
                <a:moveTo>
                  <a:pt x="0" y="0"/>
                </a:moveTo>
                <a:lnTo>
                  <a:pt x="1398394" y="0"/>
                </a:lnTo>
                <a:lnTo>
                  <a:pt x="1398394" y="1560074"/>
                </a:lnTo>
                <a:lnTo>
                  <a:pt x="0" y="15600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p:cNvSpPr/>
          <p:nvPr/>
        </p:nvSpPr>
        <p:spPr>
          <a:xfrm rot="7115700">
            <a:off x="6021830" y="4117752"/>
            <a:ext cx="1398393" cy="1560074"/>
          </a:xfrm>
          <a:custGeom>
            <a:avLst/>
            <a:gdLst/>
            <a:ahLst/>
            <a:cxnLst/>
            <a:rect l="l" t="t" r="r" b="b"/>
            <a:pathLst>
              <a:path w="1398393" h="1560074">
                <a:moveTo>
                  <a:pt x="0" y="0"/>
                </a:moveTo>
                <a:lnTo>
                  <a:pt x="1398394" y="0"/>
                </a:lnTo>
                <a:lnTo>
                  <a:pt x="1398394" y="1560074"/>
                </a:lnTo>
                <a:lnTo>
                  <a:pt x="0" y="15600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1" name="Freeform 21"/>
          <p:cNvSpPr/>
          <p:nvPr/>
        </p:nvSpPr>
        <p:spPr>
          <a:xfrm rot="7115700">
            <a:off x="9891853" y="4023173"/>
            <a:ext cx="1398393" cy="1560074"/>
          </a:xfrm>
          <a:custGeom>
            <a:avLst/>
            <a:gdLst/>
            <a:ahLst/>
            <a:cxnLst/>
            <a:rect l="l" t="t" r="r" b="b"/>
            <a:pathLst>
              <a:path w="1398393" h="1560074">
                <a:moveTo>
                  <a:pt x="0" y="0"/>
                </a:moveTo>
                <a:lnTo>
                  <a:pt x="1398393" y="0"/>
                </a:lnTo>
                <a:lnTo>
                  <a:pt x="1398393" y="1560074"/>
                </a:lnTo>
                <a:lnTo>
                  <a:pt x="0" y="15600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Freeform 22"/>
          <p:cNvSpPr/>
          <p:nvPr/>
        </p:nvSpPr>
        <p:spPr>
          <a:xfrm rot="7115700">
            <a:off x="14078578" y="3832673"/>
            <a:ext cx="1398393" cy="1560074"/>
          </a:xfrm>
          <a:custGeom>
            <a:avLst/>
            <a:gdLst/>
            <a:ahLst/>
            <a:cxnLst/>
            <a:rect l="l" t="t" r="r" b="b"/>
            <a:pathLst>
              <a:path w="1398393" h="1560074">
                <a:moveTo>
                  <a:pt x="0" y="0"/>
                </a:moveTo>
                <a:lnTo>
                  <a:pt x="1398393" y="0"/>
                </a:lnTo>
                <a:lnTo>
                  <a:pt x="1398393" y="1560074"/>
                </a:lnTo>
                <a:lnTo>
                  <a:pt x="0" y="15600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Freeform 23"/>
          <p:cNvSpPr/>
          <p:nvPr/>
        </p:nvSpPr>
        <p:spPr>
          <a:xfrm rot="-1999727">
            <a:off x="2503817" y="3528660"/>
            <a:ext cx="3476942" cy="1485603"/>
          </a:xfrm>
          <a:custGeom>
            <a:avLst/>
            <a:gdLst/>
            <a:ahLst/>
            <a:cxnLst/>
            <a:rect l="l" t="t" r="r" b="b"/>
            <a:pathLst>
              <a:path w="3476942" h="1485603">
                <a:moveTo>
                  <a:pt x="0" y="0"/>
                </a:moveTo>
                <a:lnTo>
                  <a:pt x="3476942" y="0"/>
                </a:lnTo>
                <a:lnTo>
                  <a:pt x="3476942" y="1485602"/>
                </a:lnTo>
                <a:lnTo>
                  <a:pt x="0" y="14856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TextBox 24"/>
          <p:cNvSpPr txBox="1"/>
          <p:nvPr/>
        </p:nvSpPr>
        <p:spPr>
          <a:xfrm>
            <a:off x="9740688" y="2897749"/>
            <a:ext cx="2841843" cy="727712"/>
          </a:xfrm>
          <a:prstGeom prst="rect">
            <a:avLst/>
          </a:prstGeom>
        </p:spPr>
        <p:txBody>
          <a:bodyPr lIns="0" tIns="0" rIns="0" bIns="0" rtlCol="0" anchor="t">
            <a:spAutoFit/>
          </a:bodyPr>
          <a:lstStyle/>
          <a:p>
            <a:pPr algn="ctr">
              <a:lnSpc>
                <a:spcPts val="5759"/>
              </a:lnSpc>
              <a:spcBef>
                <a:spcPct val="0"/>
              </a:spcBef>
            </a:pPr>
            <a:r>
              <a:rPr lang="en-US" sz="3199" b="1" i="1">
                <a:solidFill>
                  <a:srgbClr val="000000"/>
                </a:solidFill>
                <a:latin typeface="Arial Bold Italics"/>
                <a:ea typeface="Arial Bold Italics"/>
                <a:cs typeface="Arial Bold Italics"/>
                <a:sym typeface="Arial Bold Italics"/>
              </a:rPr>
              <a:t>2005</a:t>
            </a:r>
          </a:p>
        </p:txBody>
      </p:sp>
      <p:sp>
        <p:nvSpPr>
          <p:cNvPr id="25" name="Freeform 25"/>
          <p:cNvSpPr/>
          <p:nvPr/>
        </p:nvSpPr>
        <p:spPr>
          <a:xfrm rot="-1999727">
            <a:off x="11206012" y="3718087"/>
            <a:ext cx="3339763" cy="1426989"/>
          </a:xfrm>
          <a:custGeom>
            <a:avLst/>
            <a:gdLst/>
            <a:ahLst/>
            <a:cxnLst/>
            <a:rect l="l" t="t" r="r" b="b"/>
            <a:pathLst>
              <a:path w="3339763" h="1426989">
                <a:moveTo>
                  <a:pt x="0" y="0"/>
                </a:moveTo>
                <a:lnTo>
                  <a:pt x="3339763" y="0"/>
                </a:lnTo>
                <a:lnTo>
                  <a:pt x="3339763" y="1426990"/>
                </a:lnTo>
                <a:lnTo>
                  <a:pt x="0" y="142699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6" name="Freeform 26"/>
          <p:cNvSpPr/>
          <p:nvPr/>
        </p:nvSpPr>
        <p:spPr>
          <a:xfrm rot="-1999727">
            <a:off x="7121471" y="3778786"/>
            <a:ext cx="3248741" cy="1388098"/>
          </a:xfrm>
          <a:custGeom>
            <a:avLst/>
            <a:gdLst/>
            <a:ahLst/>
            <a:cxnLst/>
            <a:rect l="l" t="t" r="r" b="b"/>
            <a:pathLst>
              <a:path w="3248741" h="1388098">
                <a:moveTo>
                  <a:pt x="0" y="0"/>
                </a:moveTo>
                <a:lnTo>
                  <a:pt x="3248740" y="0"/>
                </a:lnTo>
                <a:lnTo>
                  <a:pt x="3248740" y="1388098"/>
                </a:lnTo>
                <a:lnTo>
                  <a:pt x="0" y="138809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7" name="Freeform 27"/>
          <p:cNvSpPr/>
          <p:nvPr/>
        </p:nvSpPr>
        <p:spPr>
          <a:xfrm rot="-242316">
            <a:off x="15632015" y="3820915"/>
            <a:ext cx="2198245" cy="1894487"/>
          </a:xfrm>
          <a:custGeom>
            <a:avLst/>
            <a:gdLst/>
            <a:ahLst/>
            <a:cxnLst/>
            <a:rect l="l" t="t" r="r" b="b"/>
            <a:pathLst>
              <a:path w="2198245" h="1894487">
                <a:moveTo>
                  <a:pt x="0" y="0"/>
                </a:moveTo>
                <a:lnTo>
                  <a:pt x="2198245" y="0"/>
                </a:lnTo>
                <a:lnTo>
                  <a:pt x="2198245" y="1894487"/>
                </a:lnTo>
                <a:lnTo>
                  <a:pt x="0" y="1894487"/>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8" name="TextBox 28"/>
          <p:cNvSpPr txBox="1"/>
          <p:nvPr/>
        </p:nvSpPr>
        <p:spPr>
          <a:xfrm>
            <a:off x="10068713" y="2230340"/>
            <a:ext cx="2185792" cy="727712"/>
          </a:xfrm>
          <a:prstGeom prst="rect">
            <a:avLst/>
          </a:prstGeom>
        </p:spPr>
        <p:txBody>
          <a:bodyPr lIns="0" tIns="0" rIns="0" bIns="0" rtlCol="0" anchor="t">
            <a:spAutoFit/>
          </a:bodyPr>
          <a:lstStyle/>
          <a:p>
            <a:pPr algn="ctr">
              <a:lnSpc>
                <a:spcPts val="5759"/>
              </a:lnSpc>
              <a:spcBef>
                <a:spcPct val="0"/>
              </a:spcBef>
            </a:pPr>
            <a:r>
              <a:rPr lang="en-US" sz="3199" b="1" i="1">
                <a:solidFill>
                  <a:srgbClr val="000000"/>
                </a:solidFill>
                <a:latin typeface="Arial Bold Italics"/>
                <a:ea typeface="Arial Bold Italics"/>
                <a:cs typeface="Arial Bold Italics"/>
                <a:sym typeface="Arial Bold Italics"/>
              </a:rPr>
              <a:t>Seccomp</a:t>
            </a:r>
          </a:p>
        </p:txBody>
      </p:sp>
      <p:sp>
        <p:nvSpPr>
          <p:cNvPr id="29" name="TextBox 29"/>
          <p:cNvSpPr txBox="1"/>
          <p:nvPr/>
        </p:nvSpPr>
        <p:spPr>
          <a:xfrm>
            <a:off x="4914016" y="72387"/>
            <a:ext cx="7023378" cy="956313"/>
          </a:xfrm>
          <a:prstGeom prst="rect">
            <a:avLst/>
          </a:prstGeom>
        </p:spPr>
        <p:txBody>
          <a:bodyPr lIns="0" tIns="0" rIns="0" bIns="0" rtlCol="0" anchor="t">
            <a:spAutoFit/>
          </a:bodyPr>
          <a:lstStyle/>
          <a:p>
            <a:pPr algn="ctr">
              <a:lnSpc>
                <a:spcPts val="7559"/>
              </a:lnSpc>
              <a:spcBef>
                <a:spcPct val="0"/>
              </a:spcBef>
            </a:pPr>
            <a:r>
              <a:rPr lang="en-US" sz="4199" b="1" i="1">
                <a:solidFill>
                  <a:srgbClr val="000000"/>
                </a:solidFill>
                <a:latin typeface="Arial Bold Italics"/>
                <a:ea typeface="Arial Bold Italics"/>
                <a:cs typeface="Arial Bold Italics"/>
                <a:sym typeface="Arial Bold Italics"/>
              </a:rPr>
              <a:t>Proposed Solutions till now</a:t>
            </a:r>
          </a:p>
        </p:txBody>
      </p:sp>
      <p:sp>
        <p:nvSpPr>
          <p:cNvPr id="30" name="TextBox 30"/>
          <p:cNvSpPr txBox="1"/>
          <p:nvPr/>
        </p:nvSpPr>
        <p:spPr>
          <a:xfrm>
            <a:off x="1227959" y="6154982"/>
            <a:ext cx="3686056" cy="2722245"/>
          </a:xfrm>
          <a:prstGeom prst="rect">
            <a:avLst/>
          </a:prstGeom>
        </p:spPr>
        <p:txBody>
          <a:bodyPr lIns="0" tIns="0" rIns="0" bIns="0" rtlCol="0" anchor="t">
            <a:spAutoFit/>
          </a:bodyPr>
          <a:lstStyle/>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Performance Overhead</a:t>
            </a:r>
          </a:p>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Single Process Control</a:t>
            </a:r>
          </a:p>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Security Risks</a:t>
            </a:r>
          </a:p>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Complexity</a:t>
            </a:r>
          </a:p>
          <a:p>
            <a:pPr algn="l">
              <a:lnSpc>
                <a:spcPts val="4320"/>
              </a:lnSpc>
            </a:pPr>
            <a:endParaRPr lang="en-US" sz="2400" i="1">
              <a:solidFill>
                <a:srgbClr val="000000"/>
              </a:solidFill>
              <a:latin typeface="Arial Italics"/>
              <a:ea typeface="Arial Italics"/>
              <a:cs typeface="Arial Italics"/>
              <a:sym typeface="Arial Italics"/>
            </a:endParaRPr>
          </a:p>
        </p:txBody>
      </p:sp>
      <p:sp>
        <p:nvSpPr>
          <p:cNvPr id="31" name="TextBox 31"/>
          <p:cNvSpPr txBox="1"/>
          <p:nvPr/>
        </p:nvSpPr>
        <p:spPr>
          <a:xfrm>
            <a:off x="5263916" y="6154982"/>
            <a:ext cx="3618071" cy="2722245"/>
          </a:xfrm>
          <a:prstGeom prst="rect">
            <a:avLst/>
          </a:prstGeom>
        </p:spPr>
        <p:txBody>
          <a:bodyPr lIns="0" tIns="0" rIns="0" bIns="0" rtlCol="0" anchor="t">
            <a:spAutoFit/>
          </a:bodyPr>
          <a:lstStyle/>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Complex Configuration</a:t>
            </a:r>
          </a:p>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Hard to Debug</a:t>
            </a:r>
          </a:p>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Overly Restrictive:</a:t>
            </a:r>
          </a:p>
          <a:p>
            <a:pPr algn="l">
              <a:lnSpc>
                <a:spcPts val="4320"/>
              </a:lnSpc>
            </a:pPr>
            <a:endParaRPr lang="en-US" sz="2400" i="1">
              <a:solidFill>
                <a:srgbClr val="000000"/>
              </a:solidFill>
              <a:latin typeface="Arial Italics"/>
              <a:ea typeface="Arial Italics"/>
              <a:cs typeface="Arial Italics"/>
              <a:sym typeface="Arial Italics"/>
            </a:endParaRPr>
          </a:p>
          <a:p>
            <a:pPr algn="l">
              <a:lnSpc>
                <a:spcPts val="4320"/>
              </a:lnSpc>
            </a:pPr>
            <a:endParaRPr lang="en-US" sz="2400" i="1">
              <a:solidFill>
                <a:srgbClr val="000000"/>
              </a:solidFill>
              <a:latin typeface="Arial Italics"/>
              <a:ea typeface="Arial Italics"/>
              <a:cs typeface="Arial Italics"/>
              <a:sym typeface="Arial Italics"/>
            </a:endParaRPr>
          </a:p>
        </p:txBody>
      </p:sp>
      <p:sp>
        <p:nvSpPr>
          <p:cNvPr id="32" name="TextBox 32"/>
          <p:cNvSpPr txBox="1"/>
          <p:nvPr/>
        </p:nvSpPr>
        <p:spPr>
          <a:xfrm>
            <a:off x="9469351" y="6206146"/>
            <a:ext cx="4205435" cy="3808095"/>
          </a:xfrm>
          <a:prstGeom prst="rect">
            <a:avLst/>
          </a:prstGeom>
        </p:spPr>
        <p:txBody>
          <a:bodyPr lIns="0" tIns="0" rIns="0" bIns="0" rtlCol="0" anchor="t">
            <a:spAutoFit/>
          </a:bodyPr>
          <a:lstStyle/>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Limited Functionality</a:t>
            </a:r>
          </a:p>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Difficult Policy Creation</a:t>
            </a:r>
          </a:p>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No Adaptation to New Threats</a:t>
            </a:r>
          </a:p>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No Process Behavior Analysis</a:t>
            </a:r>
          </a:p>
          <a:p>
            <a:pPr algn="l">
              <a:lnSpc>
                <a:spcPts val="4320"/>
              </a:lnSpc>
            </a:pPr>
            <a:endParaRPr lang="en-US" sz="2400" i="1">
              <a:solidFill>
                <a:srgbClr val="000000"/>
              </a:solidFill>
              <a:latin typeface="Arial Italics"/>
              <a:ea typeface="Arial Italics"/>
              <a:cs typeface="Arial Italics"/>
              <a:sym typeface="Arial Italics"/>
            </a:endParaRPr>
          </a:p>
        </p:txBody>
      </p:sp>
      <p:sp>
        <p:nvSpPr>
          <p:cNvPr id="33" name="TextBox 33"/>
          <p:cNvSpPr txBox="1"/>
          <p:nvPr/>
        </p:nvSpPr>
        <p:spPr>
          <a:xfrm>
            <a:off x="13674785" y="6154982"/>
            <a:ext cx="4245055" cy="2722245"/>
          </a:xfrm>
          <a:prstGeom prst="rect">
            <a:avLst/>
          </a:prstGeom>
        </p:spPr>
        <p:txBody>
          <a:bodyPr lIns="0" tIns="0" rIns="0" bIns="0" rtlCol="0" anchor="t">
            <a:spAutoFit/>
          </a:bodyPr>
          <a:lstStyle/>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Lack of Behavioral Analysis</a:t>
            </a:r>
          </a:p>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Static Policy Management</a:t>
            </a:r>
          </a:p>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Cryptographic Weaknesses</a:t>
            </a:r>
          </a:p>
          <a:p>
            <a:pPr marL="518160" lvl="1" indent="-259080" algn="l">
              <a:lnSpc>
                <a:spcPts val="4320"/>
              </a:lnSpc>
              <a:buFont typeface="Arial"/>
              <a:buChar char="•"/>
            </a:pPr>
            <a:r>
              <a:rPr lang="en-US" sz="2400" i="1">
                <a:solidFill>
                  <a:srgbClr val="000000"/>
                </a:solidFill>
                <a:latin typeface="Arial Italics"/>
                <a:ea typeface="Arial Italics"/>
                <a:cs typeface="Arial Italics"/>
                <a:sym typeface="Arial Italics"/>
              </a:rPr>
              <a:t>Scalability Issues</a:t>
            </a:r>
          </a:p>
          <a:p>
            <a:pPr algn="l">
              <a:lnSpc>
                <a:spcPts val="4320"/>
              </a:lnSpc>
            </a:pPr>
            <a:endParaRPr lang="en-US" sz="2400" i="1">
              <a:solidFill>
                <a:srgbClr val="000000"/>
              </a:solidFill>
              <a:latin typeface="Arial Italics"/>
              <a:ea typeface="Arial Italics"/>
              <a:cs typeface="Arial Italics"/>
              <a:sym typeface="Arial Italics"/>
            </a:endParaRPr>
          </a:p>
        </p:txBody>
      </p:sp>
      <p:grpSp>
        <p:nvGrpSpPr>
          <p:cNvPr id="34" name="Group 34"/>
          <p:cNvGrpSpPr/>
          <p:nvPr/>
        </p:nvGrpSpPr>
        <p:grpSpPr>
          <a:xfrm>
            <a:off x="0" y="9792580"/>
            <a:ext cx="18592800" cy="1319256"/>
            <a:chOff x="0" y="0"/>
            <a:chExt cx="24790400" cy="1759007"/>
          </a:xfrm>
        </p:grpSpPr>
        <p:sp>
          <p:nvSpPr>
            <p:cNvPr id="35" name="Freeform 35"/>
            <p:cNvSpPr/>
            <p:nvPr/>
          </p:nvSpPr>
          <p:spPr>
            <a:xfrm>
              <a:off x="0" y="0"/>
              <a:ext cx="24790400" cy="1758916"/>
            </a:xfrm>
            <a:custGeom>
              <a:avLst/>
              <a:gdLst/>
              <a:ahLst/>
              <a:cxnLst/>
              <a:rect l="l" t="t" r="r" b="b"/>
              <a:pathLst>
                <a:path w="24790400" h="1758916">
                  <a:moveTo>
                    <a:pt x="0" y="0"/>
                  </a:moveTo>
                  <a:lnTo>
                    <a:pt x="24790400" y="0"/>
                  </a:lnTo>
                  <a:lnTo>
                    <a:pt x="24790400" y="1758916"/>
                  </a:lnTo>
                  <a:lnTo>
                    <a:pt x="0" y="1758916"/>
                  </a:lnTo>
                  <a:close/>
                </a:path>
              </a:pathLst>
            </a:custGeom>
            <a:solidFill>
              <a:srgbClr val="0070C0"/>
            </a:solidFill>
          </p:spPr>
        </p:sp>
      </p:grpSp>
      <p:sp>
        <p:nvSpPr>
          <p:cNvPr id="36" name="TextBox 36"/>
          <p:cNvSpPr txBox="1"/>
          <p:nvPr/>
        </p:nvSpPr>
        <p:spPr>
          <a:xfrm>
            <a:off x="17652612" y="9525616"/>
            <a:ext cx="241578" cy="787055"/>
          </a:xfrm>
          <a:prstGeom prst="rect">
            <a:avLst/>
          </a:prstGeom>
        </p:spPr>
        <p:txBody>
          <a:bodyPr lIns="0" tIns="0" rIns="0" bIns="0" rtlCol="0" anchor="t">
            <a:spAutoFit/>
          </a:bodyPr>
          <a:lstStyle/>
          <a:p>
            <a:pPr algn="ctr">
              <a:lnSpc>
                <a:spcPts val="6158"/>
              </a:lnSpc>
              <a:spcBef>
                <a:spcPct val="0"/>
              </a:spcBef>
            </a:pPr>
            <a:r>
              <a:rPr lang="en-US" sz="3421" i="1">
                <a:solidFill>
                  <a:srgbClr val="FFFFFF"/>
                </a:solidFill>
                <a:latin typeface="Arial Italics"/>
                <a:ea typeface="Arial Italics"/>
                <a:cs typeface="Arial Italics"/>
                <a:sym typeface="Arial Italics"/>
              </a:rPr>
              <a:t>4</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532200"/>
            <a:ext cx="18288000" cy="754800"/>
            <a:chOff x="0" y="0"/>
            <a:chExt cx="24384000" cy="1006400"/>
          </a:xfrm>
        </p:grpSpPr>
        <p:sp>
          <p:nvSpPr>
            <p:cNvPr id="3" name="Freeform 3"/>
            <p:cNvSpPr/>
            <p:nvPr/>
          </p:nvSpPr>
          <p:spPr>
            <a:xfrm>
              <a:off x="0" y="0"/>
              <a:ext cx="24384000" cy="1006348"/>
            </a:xfrm>
            <a:custGeom>
              <a:avLst/>
              <a:gdLst/>
              <a:ahLst/>
              <a:cxnLst/>
              <a:rect l="l" t="t" r="r" b="b"/>
              <a:pathLst>
                <a:path w="24384000" h="1006348">
                  <a:moveTo>
                    <a:pt x="0" y="0"/>
                  </a:moveTo>
                  <a:lnTo>
                    <a:pt x="24384000" y="0"/>
                  </a:lnTo>
                  <a:lnTo>
                    <a:pt x="24384000" y="1006348"/>
                  </a:lnTo>
                  <a:lnTo>
                    <a:pt x="0" y="1006348"/>
                  </a:lnTo>
                  <a:close/>
                </a:path>
              </a:pathLst>
            </a:custGeom>
            <a:solidFill>
              <a:srgbClr val="0070C0"/>
            </a:solidFill>
          </p:spPr>
        </p:sp>
      </p:grpSp>
      <p:grpSp>
        <p:nvGrpSpPr>
          <p:cNvPr id="4" name="Group 4"/>
          <p:cNvGrpSpPr/>
          <p:nvPr/>
        </p:nvGrpSpPr>
        <p:grpSpPr>
          <a:xfrm>
            <a:off x="1024112" y="3713373"/>
            <a:ext cx="5108459" cy="5108459"/>
            <a:chOff x="0" y="0"/>
            <a:chExt cx="6811278" cy="6811278"/>
          </a:xfrm>
        </p:grpSpPr>
        <p:sp>
          <p:nvSpPr>
            <p:cNvPr id="5" name="TextBox 5"/>
            <p:cNvSpPr txBox="1"/>
            <p:nvPr/>
          </p:nvSpPr>
          <p:spPr>
            <a:xfrm>
              <a:off x="385410" y="1811791"/>
              <a:ext cx="6005421" cy="3731890"/>
            </a:xfrm>
            <a:prstGeom prst="rect">
              <a:avLst/>
            </a:prstGeom>
          </p:spPr>
          <p:txBody>
            <a:bodyPr lIns="0" tIns="0" rIns="0" bIns="0" rtlCol="0" anchor="t">
              <a:spAutoFit/>
            </a:bodyPr>
            <a:lstStyle/>
            <a:p>
              <a:pPr marL="649478" lvl="1" indent="-324739" algn="l">
                <a:lnSpc>
                  <a:spcPts val="3609"/>
                </a:lnSpc>
                <a:spcBef>
                  <a:spcPct val="0"/>
                </a:spcBef>
                <a:buFont typeface="Arial"/>
                <a:buChar char="•"/>
              </a:pPr>
              <a:r>
                <a:rPr lang="en-US" sz="3008" b="1" u="none" strike="noStrike">
                  <a:solidFill>
                    <a:srgbClr val="000000"/>
                  </a:solidFill>
                  <a:latin typeface="Arial Bold"/>
                  <a:ea typeface="Arial Bold"/>
                  <a:cs typeface="Arial Bold"/>
                  <a:sym typeface="Arial Bold"/>
                </a:rPr>
                <a:t>NexPro transforms system calls into privileges, ensuring only authorized entities can make them.</a:t>
              </a:r>
            </a:p>
          </p:txBody>
        </p:sp>
        <p:sp>
          <p:nvSpPr>
            <p:cNvPr id="6" name="Freeform 6"/>
            <p:cNvSpPr/>
            <p:nvPr/>
          </p:nvSpPr>
          <p:spPr>
            <a:xfrm>
              <a:off x="2925823" y="188775"/>
              <a:ext cx="959631" cy="964894"/>
            </a:xfrm>
            <a:custGeom>
              <a:avLst/>
              <a:gdLst/>
              <a:ahLst/>
              <a:cxnLst/>
              <a:rect l="l" t="t" r="r" b="b"/>
              <a:pathLst>
                <a:path w="959631" h="964894">
                  <a:moveTo>
                    <a:pt x="0" y="0"/>
                  </a:moveTo>
                  <a:lnTo>
                    <a:pt x="959632" y="0"/>
                  </a:lnTo>
                  <a:lnTo>
                    <a:pt x="959632" y="964895"/>
                  </a:lnTo>
                  <a:lnTo>
                    <a:pt x="0" y="9648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0" y="0"/>
              <a:ext cx="6811278" cy="6811278"/>
            </a:xfrm>
            <a:custGeom>
              <a:avLst/>
              <a:gdLst/>
              <a:ahLst/>
              <a:cxnLst/>
              <a:rect l="l" t="t" r="r" b="b"/>
              <a:pathLst>
                <a:path w="6811278" h="6811278">
                  <a:moveTo>
                    <a:pt x="0" y="0"/>
                  </a:moveTo>
                  <a:lnTo>
                    <a:pt x="6811278" y="0"/>
                  </a:lnTo>
                  <a:lnTo>
                    <a:pt x="6811278" y="6811278"/>
                  </a:lnTo>
                  <a:lnTo>
                    <a:pt x="0" y="68112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TextBox 8"/>
          <p:cNvSpPr txBox="1"/>
          <p:nvPr/>
        </p:nvSpPr>
        <p:spPr>
          <a:xfrm>
            <a:off x="6688804" y="5015477"/>
            <a:ext cx="4532945" cy="1520547"/>
          </a:xfrm>
          <a:prstGeom prst="rect">
            <a:avLst/>
          </a:prstGeom>
        </p:spPr>
        <p:txBody>
          <a:bodyPr lIns="0" tIns="0" rIns="0" bIns="0" rtlCol="0" anchor="t">
            <a:spAutoFit/>
          </a:bodyPr>
          <a:lstStyle/>
          <a:p>
            <a:pPr marL="692926" lvl="1" indent="-346463" algn="l">
              <a:lnSpc>
                <a:spcPts val="3851"/>
              </a:lnSpc>
              <a:spcBef>
                <a:spcPct val="0"/>
              </a:spcBef>
              <a:buFont typeface="Arial"/>
              <a:buChar char="•"/>
            </a:pPr>
            <a:r>
              <a:rPr lang="en-US" sz="3209" b="1" u="none" strike="noStrike">
                <a:solidFill>
                  <a:srgbClr val="000000"/>
                </a:solidFill>
                <a:latin typeface="Arial Bold"/>
                <a:ea typeface="Arial Bold"/>
                <a:cs typeface="Arial Bold"/>
                <a:sym typeface="Arial Bold"/>
              </a:rPr>
              <a:t>NexPro overcomes the limitations by Nexpoline.</a:t>
            </a:r>
          </a:p>
        </p:txBody>
      </p:sp>
      <p:sp>
        <p:nvSpPr>
          <p:cNvPr id="9" name="Freeform 9"/>
          <p:cNvSpPr/>
          <p:nvPr/>
        </p:nvSpPr>
        <p:spPr>
          <a:xfrm>
            <a:off x="8784138" y="3854955"/>
            <a:ext cx="719723" cy="723671"/>
          </a:xfrm>
          <a:custGeom>
            <a:avLst/>
            <a:gdLst/>
            <a:ahLst/>
            <a:cxnLst/>
            <a:rect l="l" t="t" r="r" b="b"/>
            <a:pathLst>
              <a:path w="719723" h="723671">
                <a:moveTo>
                  <a:pt x="0" y="0"/>
                </a:moveTo>
                <a:lnTo>
                  <a:pt x="719724" y="0"/>
                </a:lnTo>
                <a:lnTo>
                  <a:pt x="719724" y="723670"/>
                </a:lnTo>
                <a:lnTo>
                  <a:pt x="0" y="723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6688804" y="3713373"/>
            <a:ext cx="5108459" cy="5108459"/>
          </a:xfrm>
          <a:custGeom>
            <a:avLst/>
            <a:gdLst/>
            <a:ahLst/>
            <a:cxnLst/>
            <a:rect l="l" t="t" r="r" b="b"/>
            <a:pathLst>
              <a:path w="5108459" h="5108459">
                <a:moveTo>
                  <a:pt x="0" y="0"/>
                </a:moveTo>
                <a:lnTo>
                  <a:pt x="5108459" y="0"/>
                </a:lnTo>
                <a:lnTo>
                  <a:pt x="5108459" y="5108459"/>
                </a:lnTo>
                <a:lnTo>
                  <a:pt x="0" y="51084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2150841" y="3713373"/>
            <a:ext cx="5108459" cy="5108459"/>
            <a:chOff x="0" y="0"/>
            <a:chExt cx="6811278" cy="6811278"/>
          </a:xfrm>
        </p:grpSpPr>
        <p:sp>
          <p:nvSpPr>
            <p:cNvPr id="12" name="TextBox 12"/>
            <p:cNvSpPr txBox="1"/>
            <p:nvPr/>
          </p:nvSpPr>
          <p:spPr>
            <a:xfrm>
              <a:off x="0" y="1390655"/>
              <a:ext cx="6601055" cy="5276177"/>
            </a:xfrm>
            <a:prstGeom prst="rect">
              <a:avLst/>
            </a:prstGeom>
          </p:spPr>
          <p:txBody>
            <a:bodyPr lIns="0" tIns="0" rIns="0" bIns="0" rtlCol="0" anchor="t">
              <a:spAutoFit/>
            </a:bodyPr>
            <a:lstStyle/>
            <a:p>
              <a:pPr marL="627093" lvl="1" indent="-313547" algn="l">
                <a:lnSpc>
                  <a:spcPts val="3485"/>
                </a:lnSpc>
                <a:spcBef>
                  <a:spcPct val="0"/>
                </a:spcBef>
                <a:buFont typeface="Arial"/>
                <a:buChar char="•"/>
              </a:pPr>
              <a:r>
                <a:rPr lang="en-US" sz="2904" b="1" u="none" strike="noStrike">
                  <a:solidFill>
                    <a:srgbClr val="000000"/>
                  </a:solidFill>
                  <a:latin typeface="Arial Bold"/>
                  <a:ea typeface="Arial Bold"/>
                  <a:cs typeface="Arial Bold"/>
                  <a:sym typeface="Arial Bold"/>
                </a:rPr>
                <a:t>NexPro introduces a fine-grained, policy-driven approach that enforces strict control over syscalls based on behavioral learning, process lineage, and cryptographic verification.</a:t>
              </a:r>
            </a:p>
          </p:txBody>
        </p:sp>
        <p:sp>
          <p:nvSpPr>
            <p:cNvPr id="13" name="Freeform 13"/>
            <p:cNvSpPr/>
            <p:nvPr/>
          </p:nvSpPr>
          <p:spPr>
            <a:xfrm>
              <a:off x="2925823" y="188775"/>
              <a:ext cx="959631" cy="964894"/>
            </a:xfrm>
            <a:custGeom>
              <a:avLst/>
              <a:gdLst/>
              <a:ahLst/>
              <a:cxnLst/>
              <a:rect l="l" t="t" r="r" b="b"/>
              <a:pathLst>
                <a:path w="959631" h="964894">
                  <a:moveTo>
                    <a:pt x="0" y="0"/>
                  </a:moveTo>
                  <a:lnTo>
                    <a:pt x="959632" y="0"/>
                  </a:lnTo>
                  <a:lnTo>
                    <a:pt x="959632" y="964895"/>
                  </a:lnTo>
                  <a:lnTo>
                    <a:pt x="0" y="9648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0" y="0"/>
              <a:ext cx="6811278" cy="6811278"/>
            </a:xfrm>
            <a:custGeom>
              <a:avLst/>
              <a:gdLst/>
              <a:ahLst/>
              <a:cxnLst/>
              <a:rect l="l" t="t" r="r" b="b"/>
              <a:pathLst>
                <a:path w="6811278" h="6811278">
                  <a:moveTo>
                    <a:pt x="0" y="0"/>
                  </a:moveTo>
                  <a:lnTo>
                    <a:pt x="6811278" y="0"/>
                  </a:lnTo>
                  <a:lnTo>
                    <a:pt x="6811278" y="6811278"/>
                  </a:lnTo>
                  <a:lnTo>
                    <a:pt x="0" y="68112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5" name="Freeform 15"/>
          <p:cNvSpPr/>
          <p:nvPr/>
        </p:nvSpPr>
        <p:spPr>
          <a:xfrm>
            <a:off x="5486400" y="453407"/>
            <a:ext cx="7315200" cy="2207860"/>
          </a:xfrm>
          <a:custGeom>
            <a:avLst/>
            <a:gdLst/>
            <a:ahLst/>
            <a:cxnLst/>
            <a:rect l="l" t="t" r="r" b="b"/>
            <a:pathLst>
              <a:path w="7315200" h="2207860">
                <a:moveTo>
                  <a:pt x="0" y="0"/>
                </a:moveTo>
                <a:lnTo>
                  <a:pt x="7315200" y="0"/>
                </a:lnTo>
                <a:lnTo>
                  <a:pt x="7315200" y="2207861"/>
                </a:lnTo>
                <a:lnTo>
                  <a:pt x="0" y="22078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13494855" y="9847350"/>
            <a:ext cx="4130050" cy="409575"/>
          </a:xfrm>
          <a:prstGeom prst="rect">
            <a:avLst/>
          </a:prstGeom>
        </p:spPr>
        <p:txBody>
          <a:bodyPr lIns="0" tIns="0" rIns="0" bIns="0" rtlCol="0" anchor="t">
            <a:spAutoFit/>
          </a:bodyPr>
          <a:lstStyle/>
          <a:p>
            <a:pPr algn="r">
              <a:lnSpc>
                <a:spcPts val="3359"/>
              </a:lnSpc>
            </a:pPr>
            <a:r>
              <a:rPr lang="en-US" sz="2799">
                <a:solidFill>
                  <a:srgbClr val="FFFFFF"/>
                </a:solidFill>
                <a:latin typeface="Oswald"/>
                <a:ea typeface="Oswald"/>
                <a:cs typeface="Oswald"/>
                <a:sym typeface="Oswald"/>
              </a:rPr>
              <a:t>5</a:t>
            </a:r>
          </a:p>
        </p:txBody>
      </p:sp>
      <p:sp>
        <p:nvSpPr>
          <p:cNvPr id="17" name="TextBox 17"/>
          <p:cNvSpPr txBox="1"/>
          <p:nvPr/>
        </p:nvSpPr>
        <p:spPr>
          <a:xfrm>
            <a:off x="7066251" y="885825"/>
            <a:ext cx="4155498" cy="1200150"/>
          </a:xfrm>
          <a:prstGeom prst="rect">
            <a:avLst/>
          </a:prstGeom>
        </p:spPr>
        <p:txBody>
          <a:bodyPr lIns="0" tIns="0" rIns="0" bIns="0" rtlCol="0" anchor="t">
            <a:spAutoFit/>
          </a:bodyPr>
          <a:lstStyle/>
          <a:p>
            <a:pPr algn="ctr">
              <a:lnSpc>
                <a:spcPts val="8400"/>
              </a:lnSpc>
            </a:pPr>
            <a:r>
              <a:rPr lang="en-US" sz="7000" b="1">
                <a:solidFill>
                  <a:srgbClr val="000000"/>
                </a:solidFill>
                <a:latin typeface="Times New Roman Bold"/>
                <a:ea typeface="Times New Roman Bold"/>
                <a:cs typeface="Times New Roman Bold"/>
                <a:sym typeface="Times New Roman Bold"/>
              </a:rPr>
              <a:t>NexPro</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 y="9746083"/>
            <a:ext cx="18288000" cy="985947"/>
            <a:chOff x="0" y="0"/>
            <a:chExt cx="24384000" cy="1314596"/>
          </a:xfrm>
        </p:grpSpPr>
        <p:sp>
          <p:nvSpPr>
            <p:cNvPr id="3" name="Freeform 3"/>
            <p:cNvSpPr/>
            <p:nvPr/>
          </p:nvSpPr>
          <p:spPr>
            <a:xfrm>
              <a:off x="0" y="0"/>
              <a:ext cx="24384000" cy="1314528"/>
            </a:xfrm>
            <a:custGeom>
              <a:avLst/>
              <a:gdLst/>
              <a:ahLst/>
              <a:cxnLst/>
              <a:rect l="l" t="t" r="r" b="b"/>
              <a:pathLst>
                <a:path w="24384000" h="1314528">
                  <a:moveTo>
                    <a:pt x="0" y="0"/>
                  </a:moveTo>
                  <a:lnTo>
                    <a:pt x="24384000" y="0"/>
                  </a:lnTo>
                  <a:lnTo>
                    <a:pt x="24384000" y="1314528"/>
                  </a:lnTo>
                  <a:lnTo>
                    <a:pt x="0" y="1314528"/>
                  </a:lnTo>
                  <a:close/>
                </a:path>
              </a:pathLst>
            </a:custGeom>
            <a:solidFill>
              <a:srgbClr val="0070C0"/>
            </a:solidFill>
          </p:spPr>
        </p:sp>
      </p:grpSp>
      <p:sp>
        <p:nvSpPr>
          <p:cNvPr id="4" name="Freeform 4"/>
          <p:cNvSpPr/>
          <p:nvPr/>
        </p:nvSpPr>
        <p:spPr>
          <a:xfrm>
            <a:off x="-3038699" y="1831821"/>
            <a:ext cx="9050455" cy="8145409"/>
          </a:xfrm>
          <a:custGeom>
            <a:avLst/>
            <a:gdLst/>
            <a:ahLst/>
            <a:cxnLst/>
            <a:rect l="l" t="t" r="r" b="b"/>
            <a:pathLst>
              <a:path w="9050455" h="8145409">
                <a:moveTo>
                  <a:pt x="0" y="0"/>
                </a:moveTo>
                <a:lnTo>
                  <a:pt x="9050455" y="0"/>
                </a:lnTo>
                <a:lnTo>
                  <a:pt x="9050455" y="8145409"/>
                </a:lnTo>
                <a:lnTo>
                  <a:pt x="0" y="81454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3681805" y="9796255"/>
            <a:ext cx="4130050" cy="361950"/>
          </a:xfrm>
          <a:prstGeom prst="rect">
            <a:avLst/>
          </a:prstGeom>
        </p:spPr>
        <p:txBody>
          <a:bodyPr lIns="0" tIns="0" rIns="0" bIns="0" rtlCol="0" anchor="t">
            <a:spAutoFit/>
          </a:bodyPr>
          <a:lstStyle/>
          <a:p>
            <a:pPr algn="r">
              <a:lnSpc>
                <a:spcPts val="2879"/>
              </a:lnSpc>
            </a:pPr>
            <a:r>
              <a:rPr lang="en-US" sz="2399" b="1">
                <a:solidFill>
                  <a:srgbClr val="FFFFFF"/>
                </a:solidFill>
                <a:latin typeface="Oswald Bold"/>
                <a:ea typeface="Oswald Bold"/>
                <a:cs typeface="Oswald Bold"/>
                <a:sym typeface="Oswald Bold"/>
              </a:rPr>
              <a:t>6</a:t>
            </a:r>
          </a:p>
        </p:txBody>
      </p:sp>
      <p:sp>
        <p:nvSpPr>
          <p:cNvPr id="6" name="TextBox 6"/>
          <p:cNvSpPr txBox="1"/>
          <p:nvPr/>
        </p:nvSpPr>
        <p:spPr>
          <a:xfrm>
            <a:off x="5235592" y="981075"/>
            <a:ext cx="9270253" cy="1647825"/>
          </a:xfrm>
          <a:prstGeom prst="rect">
            <a:avLst/>
          </a:prstGeom>
        </p:spPr>
        <p:txBody>
          <a:bodyPr lIns="0" tIns="0" rIns="0" bIns="0" rtlCol="0" anchor="t">
            <a:spAutoFit/>
          </a:bodyPr>
          <a:lstStyle/>
          <a:p>
            <a:pPr marL="0" lvl="0" indent="0" algn="l">
              <a:lnSpc>
                <a:spcPts val="3189"/>
              </a:lnSpc>
              <a:spcBef>
                <a:spcPct val="0"/>
              </a:spcBef>
            </a:pPr>
            <a:r>
              <a:rPr lang="en-US" sz="2657" b="1" u="none" strike="noStrike">
                <a:solidFill>
                  <a:srgbClr val="000000"/>
                </a:solidFill>
                <a:latin typeface="Arial Bold"/>
                <a:ea typeface="Arial Bold"/>
                <a:cs typeface="Arial Bold"/>
                <a:sym typeface="Arial Bold"/>
              </a:rPr>
              <a:t>Superior Flexibility: </a:t>
            </a:r>
            <a:r>
              <a:rPr lang="en-US" sz="2657" i="1" u="none" strike="noStrike">
                <a:solidFill>
                  <a:srgbClr val="000000"/>
                </a:solidFill>
                <a:latin typeface="Arial Italics"/>
                <a:ea typeface="Arial Italics"/>
                <a:cs typeface="Arial Italics"/>
                <a:sym typeface="Arial Italics"/>
              </a:rPr>
              <a:t>NexPro’s architecture is more adaptable than traditional syscall interception methods, making it suitable for dynamic workloads and modern security demands.</a:t>
            </a:r>
          </a:p>
        </p:txBody>
      </p:sp>
      <p:sp>
        <p:nvSpPr>
          <p:cNvPr id="7" name="TextBox 7"/>
          <p:cNvSpPr txBox="1"/>
          <p:nvPr/>
        </p:nvSpPr>
        <p:spPr>
          <a:xfrm>
            <a:off x="8667855" y="5856900"/>
            <a:ext cx="9144000" cy="1247775"/>
          </a:xfrm>
          <a:prstGeom prst="rect">
            <a:avLst/>
          </a:prstGeom>
        </p:spPr>
        <p:txBody>
          <a:bodyPr lIns="0" tIns="0" rIns="0" bIns="0" rtlCol="0" anchor="t">
            <a:spAutoFit/>
          </a:bodyPr>
          <a:lstStyle/>
          <a:p>
            <a:pPr marL="0" lvl="0" indent="0" algn="l">
              <a:lnSpc>
                <a:spcPts val="3189"/>
              </a:lnSpc>
              <a:spcBef>
                <a:spcPct val="0"/>
              </a:spcBef>
            </a:pPr>
            <a:r>
              <a:rPr lang="en-US" sz="2657" b="1" u="none" strike="noStrike">
                <a:solidFill>
                  <a:srgbClr val="000000"/>
                </a:solidFill>
                <a:latin typeface="Arial Bold"/>
                <a:ea typeface="Arial Bold"/>
                <a:cs typeface="Arial Bold"/>
                <a:sym typeface="Arial Bold"/>
              </a:rPr>
              <a:t>Enhanced Security:</a:t>
            </a:r>
            <a:r>
              <a:rPr lang="en-US" sz="2657" b="1" i="1" u="none" strike="noStrike">
                <a:solidFill>
                  <a:srgbClr val="000000"/>
                </a:solidFill>
                <a:latin typeface="Arial Bold Italics"/>
                <a:ea typeface="Arial Bold Italics"/>
                <a:cs typeface="Arial Bold Italics"/>
                <a:sym typeface="Arial Bold Italics"/>
              </a:rPr>
              <a:t> </a:t>
            </a:r>
            <a:r>
              <a:rPr lang="en-US" sz="2657" i="1" u="none" strike="noStrike">
                <a:solidFill>
                  <a:srgbClr val="000000"/>
                </a:solidFill>
                <a:latin typeface="Arial Italics"/>
                <a:ea typeface="Arial Italics"/>
                <a:cs typeface="Arial Italics"/>
                <a:sym typeface="Arial Italics"/>
              </a:rPr>
              <a:t>NexPro leverages techniques like MPK and SUD to offer granular control over system calls, ensuring higher protection against unauthorized access.</a:t>
            </a:r>
          </a:p>
        </p:txBody>
      </p:sp>
      <p:sp>
        <p:nvSpPr>
          <p:cNvPr id="8" name="TextBox 8"/>
          <p:cNvSpPr txBox="1"/>
          <p:nvPr/>
        </p:nvSpPr>
        <p:spPr>
          <a:xfrm>
            <a:off x="8667855" y="3373565"/>
            <a:ext cx="9270253" cy="1247775"/>
          </a:xfrm>
          <a:prstGeom prst="rect">
            <a:avLst/>
          </a:prstGeom>
        </p:spPr>
        <p:txBody>
          <a:bodyPr lIns="0" tIns="0" rIns="0" bIns="0" rtlCol="0" anchor="t">
            <a:spAutoFit/>
          </a:bodyPr>
          <a:lstStyle/>
          <a:p>
            <a:pPr marL="0" lvl="0" indent="0" algn="l">
              <a:lnSpc>
                <a:spcPts val="3189"/>
              </a:lnSpc>
              <a:spcBef>
                <a:spcPct val="0"/>
              </a:spcBef>
            </a:pPr>
            <a:r>
              <a:rPr lang="en-US" sz="2657" b="1" u="none" strike="noStrike">
                <a:solidFill>
                  <a:srgbClr val="000000"/>
                </a:solidFill>
                <a:latin typeface="Arial Bold"/>
                <a:ea typeface="Arial Bold"/>
                <a:cs typeface="Arial Bold"/>
                <a:sym typeface="Arial Bold"/>
              </a:rPr>
              <a:t>Efficient Performance: </a:t>
            </a:r>
            <a:r>
              <a:rPr lang="en-US" sz="2657" i="1" u="none" strike="noStrike">
                <a:solidFill>
                  <a:srgbClr val="000000"/>
                </a:solidFill>
                <a:latin typeface="Arial Italics"/>
                <a:ea typeface="Arial Italics"/>
                <a:cs typeface="Arial Italics"/>
                <a:sym typeface="Arial Italics"/>
              </a:rPr>
              <a:t>NexPro optimizes syscall validation with minimal overhead, maintaining system efficiency while providing robust security.</a:t>
            </a:r>
          </a:p>
        </p:txBody>
      </p:sp>
      <p:sp>
        <p:nvSpPr>
          <p:cNvPr id="9" name="TextBox 9"/>
          <p:cNvSpPr txBox="1"/>
          <p:nvPr/>
        </p:nvSpPr>
        <p:spPr>
          <a:xfrm>
            <a:off x="5235592" y="8403058"/>
            <a:ext cx="9144000" cy="1247775"/>
          </a:xfrm>
          <a:prstGeom prst="rect">
            <a:avLst/>
          </a:prstGeom>
        </p:spPr>
        <p:txBody>
          <a:bodyPr lIns="0" tIns="0" rIns="0" bIns="0" rtlCol="0" anchor="t">
            <a:spAutoFit/>
          </a:bodyPr>
          <a:lstStyle/>
          <a:p>
            <a:pPr marL="0" lvl="0" indent="0" algn="l">
              <a:lnSpc>
                <a:spcPts val="3189"/>
              </a:lnSpc>
              <a:spcBef>
                <a:spcPct val="0"/>
              </a:spcBef>
            </a:pPr>
            <a:r>
              <a:rPr lang="en-US" sz="2657" b="1" u="none" strike="noStrike">
                <a:solidFill>
                  <a:srgbClr val="000000"/>
                </a:solidFill>
                <a:latin typeface="Arial Bold"/>
                <a:ea typeface="Arial Bold"/>
                <a:cs typeface="Arial Bold"/>
                <a:sym typeface="Arial Bold"/>
              </a:rPr>
              <a:t>Advanced Anomaly Detection:</a:t>
            </a:r>
            <a:r>
              <a:rPr lang="en-US" sz="2657" i="1" u="none" strike="noStrike">
                <a:solidFill>
                  <a:srgbClr val="000000"/>
                </a:solidFill>
                <a:latin typeface="Arial Italics"/>
                <a:ea typeface="Arial Italics"/>
                <a:cs typeface="Arial Italics"/>
                <a:sym typeface="Arial Italics"/>
              </a:rPr>
              <a:t> It integrates behavioral learning and real-time anomaly detection to adapt to evolving threats.</a:t>
            </a:r>
          </a:p>
        </p:txBody>
      </p:sp>
      <p:sp>
        <p:nvSpPr>
          <p:cNvPr id="10" name="TextBox 10"/>
          <p:cNvSpPr txBox="1"/>
          <p:nvPr/>
        </p:nvSpPr>
        <p:spPr>
          <a:xfrm>
            <a:off x="0" y="4541674"/>
            <a:ext cx="5235592" cy="1566544"/>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Canva Sans Bold"/>
                <a:ea typeface="Canva Sans Bold"/>
                <a:cs typeface="Canva Sans Bold"/>
                <a:sym typeface="Canva Sans Bold"/>
              </a:rPr>
              <a:t>Features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15768"/>
            <a:ext cx="18288000" cy="705757"/>
            <a:chOff x="0" y="0"/>
            <a:chExt cx="24384000" cy="941009"/>
          </a:xfrm>
        </p:grpSpPr>
        <p:sp>
          <p:nvSpPr>
            <p:cNvPr id="3" name="Freeform 3"/>
            <p:cNvSpPr/>
            <p:nvPr/>
          </p:nvSpPr>
          <p:spPr>
            <a:xfrm>
              <a:off x="0" y="0"/>
              <a:ext cx="24384000" cy="940960"/>
            </a:xfrm>
            <a:custGeom>
              <a:avLst/>
              <a:gdLst/>
              <a:ahLst/>
              <a:cxnLst/>
              <a:rect l="l" t="t" r="r" b="b"/>
              <a:pathLst>
                <a:path w="24384000" h="940960">
                  <a:moveTo>
                    <a:pt x="0" y="0"/>
                  </a:moveTo>
                  <a:lnTo>
                    <a:pt x="24384000" y="0"/>
                  </a:lnTo>
                  <a:lnTo>
                    <a:pt x="24384000" y="940960"/>
                  </a:lnTo>
                  <a:lnTo>
                    <a:pt x="0" y="940960"/>
                  </a:lnTo>
                  <a:close/>
                </a:path>
              </a:pathLst>
            </a:custGeom>
            <a:solidFill>
              <a:srgbClr val="0070C0"/>
            </a:solidFill>
          </p:spPr>
        </p:sp>
      </p:grpSp>
      <p:grpSp>
        <p:nvGrpSpPr>
          <p:cNvPr id="4" name="Group 4"/>
          <p:cNvGrpSpPr/>
          <p:nvPr/>
        </p:nvGrpSpPr>
        <p:grpSpPr>
          <a:xfrm>
            <a:off x="6036016" y="1601911"/>
            <a:ext cx="6215968" cy="7083178"/>
            <a:chOff x="0" y="0"/>
            <a:chExt cx="8287957" cy="9444237"/>
          </a:xfrm>
        </p:grpSpPr>
        <p:sp>
          <p:nvSpPr>
            <p:cNvPr id="5" name="Freeform 5"/>
            <p:cNvSpPr/>
            <p:nvPr/>
          </p:nvSpPr>
          <p:spPr>
            <a:xfrm>
              <a:off x="0" y="0"/>
              <a:ext cx="8269503" cy="9444237"/>
            </a:xfrm>
            <a:custGeom>
              <a:avLst/>
              <a:gdLst/>
              <a:ahLst/>
              <a:cxnLst/>
              <a:rect l="l" t="t" r="r" b="b"/>
              <a:pathLst>
                <a:path w="8269503" h="9444237">
                  <a:moveTo>
                    <a:pt x="0" y="0"/>
                  </a:moveTo>
                  <a:lnTo>
                    <a:pt x="8269503" y="0"/>
                  </a:lnTo>
                  <a:lnTo>
                    <a:pt x="8269503" y="9444237"/>
                  </a:lnTo>
                  <a:lnTo>
                    <a:pt x="0" y="9444237"/>
                  </a:lnTo>
                  <a:lnTo>
                    <a:pt x="0" y="0"/>
                  </a:lnTo>
                  <a:close/>
                </a:path>
              </a:pathLst>
            </a:custGeom>
            <a:blipFill>
              <a:blip r:embed="rId2"/>
              <a:stretch>
                <a:fillRect r="-9810" b="-5509"/>
              </a:stretch>
            </a:blipFill>
          </p:spPr>
        </p:sp>
        <p:sp>
          <p:nvSpPr>
            <p:cNvPr id="6" name="AutoShape 6"/>
            <p:cNvSpPr/>
            <p:nvPr/>
          </p:nvSpPr>
          <p:spPr>
            <a:xfrm flipH="1">
              <a:off x="8269503" y="195492"/>
              <a:ext cx="0" cy="7900311"/>
            </a:xfrm>
            <a:prstGeom prst="line">
              <a:avLst/>
            </a:prstGeom>
            <a:ln w="36907" cap="flat">
              <a:solidFill>
                <a:srgbClr val="000000"/>
              </a:solidFill>
              <a:prstDash val="solid"/>
              <a:headEnd type="none" w="sm" len="sm"/>
              <a:tailEnd type="none" w="sm" len="sm"/>
            </a:ln>
          </p:spPr>
        </p:sp>
      </p:grpSp>
      <p:grpSp>
        <p:nvGrpSpPr>
          <p:cNvPr id="7" name="Group 7"/>
          <p:cNvGrpSpPr/>
          <p:nvPr/>
        </p:nvGrpSpPr>
        <p:grpSpPr>
          <a:xfrm>
            <a:off x="-364085" y="1226362"/>
            <a:ext cx="6302716" cy="751097"/>
            <a:chOff x="0" y="0"/>
            <a:chExt cx="8403621" cy="1001463"/>
          </a:xfrm>
        </p:grpSpPr>
        <p:sp>
          <p:nvSpPr>
            <p:cNvPr id="8" name="Freeform 8"/>
            <p:cNvSpPr/>
            <p:nvPr/>
          </p:nvSpPr>
          <p:spPr>
            <a:xfrm>
              <a:off x="0" y="0"/>
              <a:ext cx="8403621" cy="1001463"/>
            </a:xfrm>
            <a:custGeom>
              <a:avLst/>
              <a:gdLst/>
              <a:ahLst/>
              <a:cxnLst/>
              <a:rect l="l" t="t" r="r" b="b"/>
              <a:pathLst>
                <a:path w="8403621" h="1001463">
                  <a:moveTo>
                    <a:pt x="0" y="0"/>
                  </a:moveTo>
                  <a:lnTo>
                    <a:pt x="8403621" y="0"/>
                  </a:lnTo>
                  <a:lnTo>
                    <a:pt x="8403621" y="1001463"/>
                  </a:lnTo>
                  <a:lnTo>
                    <a:pt x="0" y="1001463"/>
                  </a:lnTo>
                  <a:lnTo>
                    <a:pt x="0" y="0"/>
                  </a:lnTo>
                  <a:close/>
                </a:path>
              </a:pathLst>
            </a:custGeom>
            <a:blipFill>
              <a:blip r:embed="rId3"/>
              <a:stretch>
                <a:fillRect t="-12935" b="-12935"/>
              </a:stretch>
            </a:blipFill>
          </p:spPr>
        </p:sp>
        <p:sp>
          <p:nvSpPr>
            <p:cNvPr id="9" name="Freeform 9"/>
            <p:cNvSpPr/>
            <p:nvPr/>
          </p:nvSpPr>
          <p:spPr>
            <a:xfrm>
              <a:off x="7203857" y="70369"/>
              <a:ext cx="860726" cy="860726"/>
            </a:xfrm>
            <a:custGeom>
              <a:avLst/>
              <a:gdLst/>
              <a:ahLst/>
              <a:cxnLst/>
              <a:rect l="l" t="t" r="r" b="b"/>
              <a:pathLst>
                <a:path w="860726" h="860726">
                  <a:moveTo>
                    <a:pt x="0" y="0"/>
                  </a:moveTo>
                  <a:lnTo>
                    <a:pt x="860726" y="0"/>
                  </a:lnTo>
                  <a:lnTo>
                    <a:pt x="860726" y="860726"/>
                  </a:lnTo>
                  <a:lnTo>
                    <a:pt x="0" y="860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7521190" y="70202"/>
              <a:ext cx="226060" cy="670560"/>
            </a:xfrm>
            <a:prstGeom prst="rect">
              <a:avLst/>
            </a:prstGeom>
          </p:spPr>
          <p:txBody>
            <a:bodyPr lIns="0" tIns="0" rIns="0" bIns="0" rtlCol="0" anchor="t">
              <a:spAutoFit/>
            </a:bodyPr>
            <a:lstStyle/>
            <a:p>
              <a:pPr algn="ctr">
                <a:lnSpc>
                  <a:spcPts val="4320"/>
                </a:lnSpc>
                <a:spcBef>
                  <a:spcPct val="0"/>
                </a:spcBef>
              </a:pPr>
              <a:r>
                <a:rPr lang="en-US" sz="2400" i="1">
                  <a:solidFill>
                    <a:srgbClr val="000000"/>
                  </a:solidFill>
                  <a:latin typeface="Arial Italics"/>
                  <a:ea typeface="Arial Italics"/>
                  <a:cs typeface="Arial Italics"/>
                  <a:sym typeface="Arial Italics"/>
                </a:rPr>
                <a:t>1</a:t>
              </a:r>
            </a:p>
          </p:txBody>
        </p:sp>
      </p:grpSp>
      <p:sp>
        <p:nvSpPr>
          <p:cNvPr id="11" name="Freeform 11"/>
          <p:cNvSpPr/>
          <p:nvPr/>
        </p:nvSpPr>
        <p:spPr>
          <a:xfrm>
            <a:off x="12726458" y="1226362"/>
            <a:ext cx="8879260" cy="1058145"/>
          </a:xfrm>
          <a:custGeom>
            <a:avLst/>
            <a:gdLst/>
            <a:ahLst/>
            <a:cxnLst/>
            <a:rect l="l" t="t" r="r" b="b"/>
            <a:pathLst>
              <a:path w="8879260" h="1058145">
                <a:moveTo>
                  <a:pt x="0" y="0"/>
                </a:moveTo>
                <a:lnTo>
                  <a:pt x="8879260" y="0"/>
                </a:lnTo>
                <a:lnTo>
                  <a:pt x="8879260" y="1058146"/>
                </a:lnTo>
                <a:lnTo>
                  <a:pt x="0" y="1058146"/>
                </a:lnTo>
                <a:lnTo>
                  <a:pt x="0" y="0"/>
                </a:lnTo>
                <a:close/>
              </a:path>
            </a:pathLst>
          </a:custGeom>
          <a:blipFill>
            <a:blip r:embed="rId3"/>
            <a:stretch>
              <a:fillRect t="-12935" b="-12935"/>
            </a:stretch>
          </a:blipFill>
        </p:spPr>
      </p:sp>
      <p:sp>
        <p:nvSpPr>
          <p:cNvPr id="12" name="TextBox 12"/>
          <p:cNvSpPr txBox="1"/>
          <p:nvPr/>
        </p:nvSpPr>
        <p:spPr>
          <a:xfrm>
            <a:off x="13606081" y="1231389"/>
            <a:ext cx="4754622" cy="1093470"/>
          </a:xfrm>
          <a:prstGeom prst="rect">
            <a:avLst/>
          </a:prstGeom>
        </p:spPr>
        <p:txBody>
          <a:bodyPr lIns="0" tIns="0" rIns="0" bIns="0" rtlCol="0" anchor="t">
            <a:spAutoFit/>
          </a:bodyPr>
          <a:lstStyle/>
          <a:p>
            <a:pPr algn="ctr">
              <a:lnSpc>
                <a:spcPts val="4320"/>
              </a:lnSpc>
              <a:spcBef>
                <a:spcPct val="0"/>
              </a:spcBef>
            </a:pPr>
            <a:r>
              <a:rPr lang="en-US" sz="2400" b="1" i="1">
                <a:solidFill>
                  <a:srgbClr val="FFFFFF"/>
                </a:solidFill>
                <a:latin typeface="Arial Bold Italics"/>
                <a:ea typeface="Arial Bold Italics"/>
                <a:cs typeface="Arial Bold Italics"/>
                <a:sym typeface="Arial Bold Italics"/>
              </a:rPr>
              <a:t>Memory Protection Keys (MPK) Check </a:t>
            </a:r>
          </a:p>
        </p:txBody>
      </p:sp>
      <p:sp>
        <p:nvSpPr>
          <p:cNvPr id="13" name="Freeform 13"/>
          <p:cNvSpPr/>
          <p:nvPr/>
        </p:nvSpPr>
        <p:spPr>
          <a:xfrm>
            <a:off x="12819670" y="3225671"/>
            <a:ext cx="8879260" cy="1058145"/>
          </a:xfrm>
          <a:custGeom>
            <a:avLst/>
            <a:gdLst/>
            <a:ahLst/>
            <a:cxnLst/>
            <a:rect l="l" t="t" r="r" b="b"/>
            <a:pathLst>
              <a:path w="8879260" h="1058145">
                <a:moveTo>
                  <a:pt x="0" y="0"/>
                </a:moveTo>
                <a:lnTo>
                  <a:pt x="8879260" y="0"/>
                </a:lnTo>
                <a:lnTo>
                  <a:pt x="8879260" y="1058145"/>
                </a:lnTo>
                <a:lnTo>
                  <a:pt x="0" y="1058145"/>
                </a:lnTo>
                <a:lnTo>
                  <a:pt x="0" y="0"/>
                </a:lnTo>
                <a:close/>
              </a:path>
            </a:pathLst>
          </a:custGeom>
          <a:blipFill>
            <a:blip r:embed="rId3"/>
            <a:stretch>
              <a:fillRect t="-12935" b="-12935"/>
            </a:stretch>
          </a:blipFill>
        </p:spPr>
      </p:sp>
      <p:sp>
        <p:nvSpPr>
          <p:cNvPr id="14" name="TextBox 14"/>
          <p:cNvSpPr txBox="1"/>
          <p:nvPr/>
        </p:nvSpPr>
        <p:spPr>
          <a:xfrm>
            <a:off x="13542759" y="3266282"/>
            <a:ext cx="4881266" cy="1093470"/>
          </a:xfrm>
          <a:prstGeom prst="rect">
            <a:avLst/>
          </a:prstGeom>
        </p:spPr>
        <p:txBody>
          <a:bodyPr lIns="0" tIns="0" rIns="0" bIns="0" rtlCol="0" anchor="t">
            <a:spAutoFit/>
          </a:bodyPr>
          <a:lstStyle/>
          <a:p>
            <a:pPr algn="ctr">
              <a:lnSpc>
                <a:spcPts val="4320"/>
              </a:lnSpc>
              <a:spcBef>
                <a:spcPct val="0"/>
              </a:spcBef>
            </a:pPr>
            <a:r>
              <a:rPr lang="en-US" sz="2400" b="1" i="1">
                <a:solidFill>
                  <a:srgbClr val="FFFFFF"/>
                </a:solidFill>
                <a:latin typeface="Arial Bold Italics"/>
                <a:ea typeface="Arial Bold Italics"/>
                <a:cs typeface="Arial Bold Italics"/>
                <a:sym typeface="Arial Bold Italics"/>
              </a:rPr>
              <a:t>Syscall User Dispatch (SUD) Check </a:t>
            </a:r>
          </a:p>
        </p:txBody>
      </p:sp>
      <p:grpSp>
        <p:nvGrpSpPr>
          <p:cNvPr id="15" name="Group 15"/>
          <p:cNvGrpSpPr/>
          <p:nvPr/>
        </p:nvGrpSpPr>
        <p:grpSpPr>
          <a:xfrm>
            <a:off x="-364085" y="3908267"/>
            <a:ext cx="6302716" cy="751097"/>
            <a:chOff x="0" y="0"/>
            <a:chExt cx="8403621" cy="1001463"/>
          </a:xfrm>
        </p:grpSpPr>
        <p:sp>
          <p:nvSpPr>
            <p:cNvPr id="16" name="Freeform 16"/>
            <p:cNvSpPr/>
            <p:nvPr/>
          </p:nvSpPr>
          <p:spPr>
            <a:xfrm>
              <a:off x="0" y="0"/>
              <a:ext cx="8403621" cy="1001463"/>
            </a:xfrm>
            <a:custGeom>
              <a:avLst/>
              <a:gdLst/>
              <a:ahLst/>
              <a:cxnLst/>
              <a:rect l="l" t="t" r="r" b="b"/>
              <a:pathLst>
                <a:path w="8403621" h="1001463">
                  <a:moveTo>
                    <a:pt x="0" y="0"/>
                  </a:moveTo>
                  <a:lnTo>
                    <a:pt x="8403621" y="0"/>
                  </a:lnTo>
                  <a:lnTo>
                    <a:pt x="8403621" y="1001463"/>
                  </a:lnTo>
                  <a:lnTo>
                    <a:pt x="0" y="1001463"/>
                  </a:lnTo>
                  <a:lnTo>
                    <a:pt x="0" y="0"/>
                  </a:lnTo>
                  <a:close/>
                </a:path>
              </a:pathLst>
            </a:custGeom>
            <a:blipFill>
              <a:blip r:embed="rId3"/>
              <a:stretch>
                <a:fillRect t="-12935" b="-12935"/>
              </a:stretch>
            </a:blipFill>
          </p:spPr>
        </p:sp>
        <p:sp>
          <p:nvSpPr>
            <p:cNvPr id="17" name="Freeform 17"/>
            <p:cNvSpPr/>
            <p:nvPr/>
          </p:nvSpPr>
          <p:spPr>
            <a:xfrm>
              <a:off x="7203857" y="70369"/>
              <a:ext cx="860726" cy="860726"/>
            </a:xfrm>
            <a:custGeom>
              <a:avLst/>
              <a:gdLst/>
              <a:ahLst/>
              <a:cxnLst/>
              <a:rect l="l" t="t" r="r" b="b"/>
              <a:pathLst>
                <a:path w="860726" h="860726">
                  <a:moveTo>
                    <a:pt x="0" y="0"/>
                  </a:moveTo>
                  <a:lnTo>
                    <a:pt x="860726" y="0"/>
                  </a:lnTo>
                  <a:lnTo>
                    <a:pt x="860726" y="860726"/>
                  </a:lnTo>
                  <a:lnTo>
                    <a:pt x="0" y="860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7521190" y="70202"/>
              <a:ext cx="226060" cy="670560"/>
            </a:xfrm>
            <a:prstGeom prst="rect">
              <a:avLst/>
            </a:prstGeom>
          </p:spPr>
          <p:txBody>
            <a:bodyPr lIns="0" tIns="0" rIns="0" bIns="0" rtlCol="0" anchor="t">
              <a:spAutoFit/>
            </a:bodyPr>
            <a:lstStyle/>
            <a:p>
              <a:pPr algn="ctr">
                <a:lnSpc>
                  <a:spcPts val="4320"/>
                </a:lnSpc>
                <a:spcBef>
                  <a:spcPct val="0"/>
                </a:spcBef>
              </a:pPr>
              <a:r>
                <a:rPr lang="en-US" sz="2400" i="1">
                  <a:solidFill>
                    <a:srgbClr val="000000"/>
                  </a:solidFill>
                  <a:latin typeface="Arial Italics"/>
                  <a:ea typeface="Arial Italics"/>
                  <a:cs typeface="Arial Italics"/>
                  <a:sym typeface="Arial Italics"/>
                </a:rPr>
                <a:t>4</a:t>
              </a:r>
            </a:p>
          </p:txBody>
        </p:sp>
      </p:grpSp>
      <p:grpSp>
        <p:nvGrpSpPr>
          <p:cNvPr id="19" name="Group 19"/>
          <p:cNvGrpSpPr/>
          <p:nvPr/>
        </p:nvGrpSpPr>
        <p:grpSpPr>
          <a:xfrm>
            <a:off x="-364085" y="6533385"/>
            <a:ext cx="6302716" cy="751097"/>
            <a:chOff x="0" y="0"/>
            <a:chExt cx="8403621" cy="1001463"/>
          </a:xfrm>
        </p:grpSpPr>
        <p:sp>
          <p:nvSpPr>
            <p:cNvPr id="20" name="Freeform 20"/>
            <p:cNvSpPr/>
            <p:nvPr/>
          </p:nvSpPr>
          <p:spPr>
            <a:xfrm>
              <a:off x="0" y="0"/>
              <a:ext cx="8403621" cy="1001463"/>
            </a:xfrm>
            <a:custGeom>
              <a:avLst/>
              <a:gdLst/>
              <a:ahLst/>
              <a:cxnLst/>
              <a:rect l="l" t="t" r="r" b="b"/>
              <a:pathLst>
                <a:path w="8403621" h="1001463">
                  <a:moveTo>
                    <a:pt x="0" y="0"/>
                  </a:moveTo>
                  <a:lnTo>
                    <a:pt x="8403621" y="0"/>
                  </a:lnTo>
                  <a:lnTo>
                    <a:pt x="8403621" y="1001463"/>
                  </a:lnTo>
                  <a:lnTo>
                    <a:pt x="0" y="1001463"/>
                  </a:lnTo>
                  <a:lnTo>
                    <a:pt x="0" y="0"/>
                  </a:lnTo>
                  <a:close/>
                </a:path>
              </a:pathLst>
            </a:custGeom>
            <a:blipFill>
              <a:blip r:embed="rId3"/>
              <a:stretch>
                <a:fillRect t="-12935" b="-12935"/>
              </a:stretch>
            </a:blipFill>
          </p:spPr>
        </p:sp>
        <p:sp>
          <p:nvSpPr>
            <p:cNvPr id="21" name="Freeform 21"/>
            <p:cNvSpPr/>
            <p:nvPr/>
          </p:nvSpPr>
          <p:spPr>
            <a:xfrm>
              <a:off x="7203857" y="70369"/>
              <a:ext cx="860726" cy="860726"/>
            </a:xfrm>
            <a:custGeom>
              <a:avLst/>
              <a:gdLst/>
              <a:ahLst/>
              <a:cxnLst/>
              <a:rect l="l" t="t" r="r" b="b"/>
              <a:pathLst>
                <a:path w="860726" h="860726">
                  <a:moveTo>
                    <a:pt x="0" y="0"/>
                  </a:moveTo>
                  <a:lnTo>
                    <a:pt x="860726" y="0"/>
                  </a:lnTo>
                  <a:lnTo>
                    <a:pt x="860726" y="860726"/>
                  </a:lnTo>
                  <a:lnTo>
                    <a:pt x="0" y="860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7521190" y="70202"/>
              <a:ext cx="226060" cy="670560"/>
            </a:xfrm>
            <a:prstGeom prst="rect">
              <a:avLst/>
            </a:prstGeom>
          </p:spPr>
          <p:txBody>
            <a:bodyPr lIns="0" tIns="0" rIns="0" bIns="0" rtlCol="0" anchor="t">
              <a:spAutoFit/>
            </a:bodyPr>
            <a:lstStyle/>
            <a:p>
              <a:pPr algn="ctr">
                <a:lnSpc>
                  <a:spcPts val="4320"/>
                </a:lnSpc>
                <a:spcBef>
                  <a:spcPct val="0"/>
                </a:spcBef>
              </a:pPr>
              <a:r>
                <a:rPr lang="en-US" sz="2400" i="1">
                  <a:solidFill>
                    <a:srgbClr val="000000"/>
                  </a:solidFill>
                  <a:latin typeface="Arial Italics"/>
                  <a:ea typeface="Arial Italics"/>
                  <a:cs typeface="Arial Italics"/>
                  <a:sym typeface="Arial Italics"/>
                </a:rPr>
                <a:t>5</a:t>
              </a:r>
            </a:p>
          </p:txBody>
        </p:sp>
      </p:grpSp>
      <p:sp>
        <p:nvSpPr>
          <p:cNvPr id="23" name="Freeform 23"/>
          <p:cNvSpPr/>
          <p:nvPr/>
        </p:nvSpPr>
        <p:spPr>
          <a:xfrm>
            <a:off x="12607332" y="5615129"/>
            <a:ext cx="14008114" cy="1669353"/>
          </a:xfrm>
          <a:custGeom>
            <a:avLst/>
            <a:gdLst/>
            <a:ahLst/>
            <a:cxnLst/>
            <a:rect l="l" t="t" r="r" b="b"/>
            <a:pathLst>
              <a:path w="14008114" h="1669353">
                <a:moveTo>
                  <a:pt x="0" y="0"/>
                </a:moveTo>
                <a:lnTo>
                  <a:pt x="14008114" y="0"/>
                </a:lnTo>
                <a:lnTo>
                  <a:pt x="14008114" y="1669353"/>
                </a:lnTo>
                <a:lnTo>
                  <a:pt x="0" y="1669353"/>
                </a:lnTo>
                <a:lnTo>
                  <a:pt x="0" y="0"/>
                </a:lnTo>
                <a:close/>
              </a:path>
            </a:pathLst>
          </a:custGeom>
          <a:blipFill>
            <a:blip r:embed="rId3"/>
            <a:stretch>
              <a:fillRect t="-12935" b="-12935"/>
            </a:stretch>
          </a:blipFill>
        </p:spPr>
      </p:sp>
      <p:sp>
        <p:nvSpPr>
          <p:cNvPr id="24" name="TextBox 24"/>
          <p:cNvSpPr txBox="1"/>
          <p:nvPr/>
        </p:nvSpPr>
        <p:spPr>
          <a:xfrm>
            <a:off x="13361618" y="5588912"/>
            <a:ext cx="5062407" cy="1636395"/>
          </a:xfrm>
          <a:prstGeom prst="rect">
            <a:avLst/>
          </a:prstGeom>
        </p:spPr>
        <p:txBody>
          <a:bodyPr lIns="0" tIns="0" rIns="0" bIns="0" rtlCol="0" anchor="t">
            <a:spAutoFit/>
          </a:bodyPr>
          <a:lstStyle/>
          <a:p>
            <a:pPr algn="ctr">
              <a:lnSpc>
                <a:spcPts val="4320"/>
              </a:lnSpc>
              <a:spcBef>
                <a:spcPct val="0"/>
              </a:spcBef>
            </a:pPr>
            <a:r>
              <a:rPr lang="en-US" sz="2400" b="1" i="1">
                <a:solidFill>
                  <a:srgbClr val="FFFFFF"/>
                </a:solidFill>
                <a:latin typeface="Arial Bold Italics"/>
                <a:ea typeface="Arial Bold Italics"/>
                <a:cs typeface="Arial Bold Italics"/>
                <a:sym typeface="Arial Bold Italics"/>
              </a:rPr>
              <a:t>Behavioral Learning and Fine-Grained Policies (Future Enhancements) </a:t>
            </a:r>
          </a:p>
        </p:txBody>
      </p:sp>
      <p:grpSp>
        <p:nvGrpSpPr>
          <p:cNvPr id="25" name="Group 25"/>
          <p:cNvGrpSpPr/>
          <p:nvPr/>
        </p:nvGrpSpPr>
        <p:grpSpPr>
          <a:xfrm>
            <a:off x="6533704" y="8921796"/>
            <a:ext cx="6302716" cy="751097"/>
            <a:chOff x="0" y="0"/>
            <a:chExt cx="8403621" cy="1001463"/>
          </a:xfrm>
        </p:grpSpPr>
        <p:sp>
          <p:nvSpPr>
            <p:cNvPr id="26" name="Freeform 26"/>
            <p:cNvSpPr/>
            <p:nvPr/>
          </p:nvSpPr>
          <p:spPr>
            <a:xfrm>
              <a:off x="0" y="0"/>
              <a:ext cx="8403621" cy="1001463"/>
            </a:xfrm>
            <a:custGeom>
              <a:avLst/>
              <a:gdLst/>
              <a:ahLst/>
              <a:cxnLst/>
              <a:rect l="l" t="t" r="r" b="b"/>
              <a:pathLst>
                <a:path w="8403621" h="1001463">
                  <a:moveTo>
                    <a:pt x="0" y="0"/>
                  </a:moveTo>
                  <a:lnTo>
                    <a:pt x="8403621" y="0"/>
                  </a:lnTo>
                  <a:lnTo>
                    <a:pt x="8403621" y="1001463"/>
                  </a:lnTo>
                  <a:lnTo>
                    <a:pt x="0" y="1001463"/>
                  </a:lnTo>
                  <a:lnTo>
                    <a:pt x="0" y="0"/>
                  </a:lnTo>
                  <a:close/>
                </a:path>
              </a:pathLst>
            </a:custGeom>
            <a:blipFill>
              <a:blip r:embed="rId3"/>
              <a:stretch>
                <a:fillRect t="-12935" b="-12935"/>
              </a:stretch>
            </a:blipFill>
          </p:spPr>
        </p:sp>
        <p:sp>
          <p:nvSpPr>
            <p:cNvPr id="27" name="Freeform 27"/>
            <p:cNvSpPr/>
            <p:nvPr/>
          </p:nvSpPr>
          <p:spPr>
            <a:xfrm>
              <a:off x="7203857" y="70369"/>
              <a:ext cx="860726" cy="860726"/>
            </a:xfrm>
            <a:custGeom>
              <a:avLst/>
              <a:gdLst/>
              <a:ahLst/>
              <a:cxnLst/>
              <a:rect l="l" t="t" r="r" b="b"/>
              <a:pathLst>
                <a:path w="860726" h="860726">
                  <a:moveTo>
                    <a:pt x="0" y="0"/>
                  </a:moveTo>
                  <a:lnTo>
                    <a:pt x="860726" y="0"/>
                  </a:lnTo>
                  <a:lnTo>
                    <a:pt x="860726" y="860726"/>
                  </a:lnTo>
                  <a:lnTo>
                    <a:pt x="0" y="860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TextBox 28"/>
            <p:cNvSpPr txBox="1"/>
            <p:nvPr/>
          </p:nvSpPr>
          <p:spPr>
            <a:xfrm>
              <a:off x="7521190" y="70202"/>
              <a:ext cx="226060" cy="670560"/>
            </a:xfrm>
            <a:prstGeom prst="rect">
              <a:avLst/>
            </a:prstGeom>
          </p:spPr>
          <p:txBody>
            <a:bodyPr lIns="0" tIns="0" rIns="0" bIns="0" rtlCol="0" anchor="t">
              <a:spAutoFit/>
            </a:bodyPr>
            <a:lstStyle/>
            <a:p>
              <a:pPr algn="ctr">
                <a:lnSpc>
                  <a:spcPts val="4320"/>
                </a:lnSpc>
                <a:spcBef>
                  <a:spcPct val="0"/>
                </a:spcBef>
              </a:pPr>
              <a:r>
                <a:rPr lang="en-US" sz="2400" i="1">
                  <a:solidFill>
                    <a:srgbClr val="000000"/>
                  </a:solidFill>
                  <a:latin typeface="Arial Italics"/>
                  <a:ea typeface="Arial Italics"/>
                  <a:cs typeface="Arial Italics"/>
                  <a:sym typeface="Arial Italics"/>
                </a:rPr>
                <a:t>7</a:t>
              </a:r>
            </a:p>
          </p:txBody>
        </p:sp>
      </p:grpSp>
      <p:grpSp>
        <p:nvGrpSpPr>
          <p:cNvPr id="29" name="Group 29"/>
          <p:cNvGrpSpPr/>
          <p:nvPr/>
        </p:nvGrpSpPr>
        <p:grpSpPr>
          <a:xfrm>
            <a:off x="12994316" y="1395390"/>
            <a:ext cx="645544" cy="645544"/>
            <a:chOff x="0" y="0"/>
            <a:chExt cx="860726" cy="860726"/>
          </a:xfrm>
        </p:grpSpPr>
        <p:sp>
          <p:nvSpPr>
            <p:cNvPr id="30" name="Freeform 30"/>
            <p:cNvSpPr/>
            <p:nvPr/>
          </p:nvSpPr>
          <p:spPr>
            <a:xfrm>
              <a:off x="0" y="0"/>
              <a:ext cx="860726" cy="860726"/>
            </a:xfrm>
            <a:custGeom>
              <a:avLst/>
              <a:gdLst/>
              <a:ahLst/>
              <a:cxnLst/>
              <a:rect l="l" t="t" r="r" b="b"/>
              <a:pathLst>
                <a:path w="860726" h="860726">
                  <a:moveTo>
                    <a:pt x="0" y="0"/>
                  </a:moveTo>
                  <a:lnTo>
                    <a:pt x="860726" y="0"/>
                  </a:lnTo>
                  <a:lnTo>
                    <a:pt x="860726" y="860726"/>
                  </a:lnTo>
                  <a:lnTo>
                    <a:pt x="0" y="860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TextBox 31"/>
            <p:cNvSpPr txBox="1"/>
            <p:nvPr/>
          </p:nvSpPr>
          <p:spPr>
            <a:xfrm>
              <a:off x="317333" y="-167"/>
              <a:ext cx="226060" cy="670560"/>
            </a:xfrm>
            <a:prstGeom prst="rect">
              <a:avLst/>
            </a:prstGeom>
          </p:spPr>
          <p:txBody>
            <a:bodyPr lIns="0" tIns="0" rIns="0" bIns="0" rtlCol="0" anchor="t">
              <a:spAutoFit/>
            </a:bodyPr>
            <a:lstStyle/>
            <a:p>
              <a:pPr algn="ctr">
                <a:lnSpc>
                  <a:spcPts val="4320"/>
                </a:lnSpc>
                <a:spcBef>
                  <a:spcPct val="0"/>
                </a:spcBef>
              </a:pPr>
              <a:r>
                <a:rPr lang="en-US" sz="2400" i="1">
                  <a:solidFill>
                    <a:srgbClr val="000000"/>
                  </a:solidFill>
                  <a:latin typeface="Arial Italics"/>
                  <a:ea typeface="Arial Italics"/>
                  <a:cs typeface="Arial Italics"/>
                  <a:sym typeface="Arial Italics"/>
                </a:rPr>
                <a:t>2</a:t>
              </a:r>
            </a:p>
          </p:txBody>
        </p:sp>
      </p:grpSp>
      <p:grpSp>
        <p:nvGrpSpPr>
          <p:cNvPr id="32" name="Group 32"/>
          <p:cNvGrpSpPr/>
          <p:nvPr/>
        </p:nvGrpSpPr>
        <p:grpSpPr>
          <a:xfrm>
            <a:off x="13087528" y="3394698"/>
            <a:ext cx="645544" cy="645544"/>
            <a:chOff x="0" y="0"/>
            <a:chExt cx="860726" cy="860726"/>
          </a:xfrm>
        </p:grpSpPr>
        <p:sp>
          <p:nvSpPr>
            <p:cNvPr id="33" name="Freeform 33"/>
            <p:cNvSpPr/>
            <p:nvPr/>
          </p:nvSpPr>
          <p:spPr>
            <a:xfrm>
              <a:off x="0" y="0"/>
              <a:ext cx="860726" cy="860726"/>
            </a:xfrm>
            <a:custGeom>
              <a:avLst/>
              <a:gdLst/>
              <a:ahLst/>
              <a:cxnLst/>
              <a:rect l="l" t="t" r="r" b="b"/>
              <a:pathLst>
                <a:path w="860726" h="860726">
                  <a:moveTo>
                    <a:pt x="0" y="0"/>
                  </a:moveTo>
                  <a:lnTo>
                    <a:pt x="860726" y="0"/>
                  </a:lnTo>
                  <a:lnTo>
                    <a:pt x="860726" y="860726"/>
                  </a:lnTo>
                  <a:lnTo>
                    <a:pt x="0" y="860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TextBox 34"/>
            <p:cNvSpPr txBox="1"/>
            <p:nvPr/>
          </p:nvSpPr>
          <p:spPr>
            <a:xfrm>
              <a:off x="317333" y="-167"/>
              <a:ext cx="226060" cy="670560"/>
            </a:xfrm>
            <a:prstGeom prst="rect">
              <a:avLst/>
            </a:prstGeom>
          </p:spPr>
          <p:txBody>
            <a:bodyPr lIns="0" tIns="0" rIns="0" bIns="0" rtlCol="0" anchor="t">
              <a:spAutoFit/>
            </a:bodyPr>
            <a:lstStyle/>
            <a:p>
              <a:pPr algn="ctr">
                <a:lnSpc>
                  <a:spcPts val="4320"/>
                </a:lnSpc>
                <a:spcBef>
                  <a:spcPct val="0"/>
                </a:spcBef>
              </a:pPr>
              <a:r>
                <a:rPr lang="en-US" sz="2400" i="1">
                  <a:solidFill>
                    <a:srgbClr val="000000"/>
                  </a:solidFill>
                  <a:latin typeface="Arial Italics"/>
                  <a:ea typeface="Arial Italics"/>
                  <a:cs typeface="Arial Italics"/>
                  <a:sym typeface="Arial Italics"/>
                </a:rPr>
                <a:t>3</a:t>
              </a:r>
            </a:p>
          </p:txBody>
        </p:sp>
      </p:grpSp>
      <p:grpSp>
        <p:nvGrpSpPr>
          <p:cNvPr id="35" name="Group 35"/>
          <p:cNvGrpSpPr/>
          <p:nvPr/>
        </p:nvGrpSpPr>
        <p:grpSpPr>
          <a:xfrm>
            <a:off x="12930860" y="6127034"/>
            <a:ext cx="645544" cy="645544"/>
            <a:chOff x="0" y="0"/>
            <a:chExt cx="860726" cy="860726"/>
          </a:xfrm>
        </p:grpSpPr>
        <p:sp>
          <p:nvSpPr>
            <p:cNvPr id="36" name="Freeform 36"/>
            <p:cNvSpPr/>
            <p:nvPr/>
          </p:nvSpPr>
          <p:spPr>
            <a:xfrm>
              <a:off x="0" y="0"/>
              <a:ext cx="860726" cy="860726"/>
            </a:xfrm>
            <a:custGeom>
              <a:avLst/>
              <a:gdLst/>
              <a:ahLst/>
              <a:cxnLst/>
              <a:rect l="l" t="t" r="r" b="b"/>
              <a:pathLst>
                <a:path w="860726" h="860726">
                  <a:moveTo>
                    <a:pt x="0" y="0"/>
                  </a:moveTo>
                  <a:lnTo>
                    <a:pt x="860726" y="0"/>
                  </a:lnTo>
                  <a:lnTo>
                    <a:pt x="860726" y="860726"/>
                  </a:lnTo>
                  <a:lnTo>
                    <a:pt x="0" y="8607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TextBox 37"/>
            <p:cNvSpPr txBox="1"/>
            <p:nvPr/>
          </p:nvSpPr>
          <p:spPr>
            <a:xfrm>
              <a:off x="317333" y="-167"/>
              <a:ext cx="226060" cy="670560"/>
            </a:xfrm>
            <a:prstGeom prst="rect">
              <a:avLst/>
            </a:prstGeom>
          </p:spPr>
          <p:txBody>
            <a:bodyPr lIns="0" tIns="0" rIns="0" bIns="0" rtlCol="0" anchor="t">
              <a:spAutoFit/>
            </a:bodyPr>
            <a:lstStyle/>
            <a:p>
              <a:pPr algn="ctr">
                <a:lnSpc>
                  <a:spcPts val="4320"/>
                </a:lnSpc>
                <a:spcBef>
                  <a:spcPct val="0"/>
                </a:spcBef>
              </a:pPr>
              <a:r>
                <a:rPr lang="en-US" sz="2400" i="1">
                  <a:solidFill>
                    <a:srgbClr val="000000"/>
                  </a:solidFill>
                  <a:latin typeface="Arial Italics"/>
                  <a:ea typeface="Arial Italics"/>
                  <a:cs typeface="Arial Italics"/>
                  <a:sym typeface="Arial Italics"/>
                </a:rPr>
                <a:t>6</a:t>
              </a:r>
            </a:p>
          </p:txBody>
        </p:sp>
      </p:grpSp>
      <p:sp>
        <p:nvSpPr>
          <p:cNvPr id="38" name="Freeform 38"/>
          <p:cNvSpPr/>
          <p:nvPr/>
        </p:nvSpPr>
        <p:spPr>
          <a:xfrm>
            <a:off x="6659731" y="8049352"/>
            <a:ext cx="541204" cy="541204"/>
          </a:xfrm>
          <a:custGeom>
            <a:avLst/>
            <a:gdLst/>
            <a:ahLst/>
            <a:cxnLst/>
            <a:rect l="l" t="t" r="r" b="b"/>
            <a:pathLst>
              <a:path w="541204" h="541204">
                <a:moveTo>
                  <a:pt x="0" y="0"/>
                </a:moveTo>
                <a:lnTo>
                  <a:pt x="541204" y="0"/>
                </a:lnTo>
                <a:lnTo>
                  <a:pt x="541204" y="541204"/>
                </a:lnTo>
                <a:lnTo>
                  <a:pt x="0" y="541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Freeform 39"/>
          <p:cNvSpPr/>
          <p:nvPr/>
        </p:nvSpPr>
        <p:spPr>
          <a:xfrm>
            <a:off x="7048637" y="8049352"/>
            <a:ext cx="541204" cy="541204"/>
          </a:xfrm>
          <a:custGeom>
            <a:avLst/>
            <a:gdLst/>
            <a:ahLst/>
            <a:cxnLst/>
            <a:rect l="l" t="t" r="r" b="b"/>
            <a:pathLst>
              <a:path w="541204" h="541204">
                <a:moveTo>
                  <a:pt x="0" y="0"/>
                </a:moveTo>
                <a:lnTo>
                  <a:pt x="541204" y="0"/>
                </a:lnTo>
                <a:lnTo>
                  <a:pt x="541204" y="541204"/>
                </a:lnTo>
                <a:lnTo>
                  <a:pt x="0" y="5412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0" name="TextBox 40"/>
          <p:cNvSpPr txBox="1"/>
          <p:nvPr/>
        </p:nvSpPr>
        <p:spPr>
          <a:xfrm>
            <a:off x="13733072" y="9925050"/>
            <a:ext cx="4130050" cy="361950"/>
          </a:xfrm>
          <a:prstGeom prst="rect">
            <a:avLst/>
          </a:prstGeom>
        </p:spPr>
        <p:txBody>
          <a:bodyPr lIns="0" tIns="0" rIns="0" bIns="0" rtlCol="0" anchor="t">
            <a:spAutoFit/>
          </a:bodyPr>
          <a:lstStyle/>
          <a:p>
            <a:pPr algn="r">
              <a:lnSpc>
                <a:spcPts val="2879"/>
              </a:lnSpc>
            </a:pPr>
            <a:r>
              <a:rPr lang="en-US" sz="2399" b="1">
                <a:solidFill>
                  <a:srgbClr val="FFFFFF"/>
                </a:solidFill>
                <a:latin typeface="Oswald Bold"/>
                <a:ea typeface="Oswald Bold"/>
                <a:cs typeface="Oswald Bold"/>
                <a:sym typeface="Oswald Bold"/>
              </a:rPr>
              <a:t>7</a:t>
            </a:r>
          </a:p>
        </p:txBody>
      </p:sp>
      <p:sp>
        <p:nvSpPr>
          <p:cNvPr id="41" name="TextBox 41"/>
          <p:cNvSpPr txBox="1"/>
          <p:nvPr/>
        </p:nvSpPr>
        <p:spPr>
          <a:xfrm>
            <a:off x="141790" y="1231389"/>
            <a:ext cx="4994403" cy="550545"/>
          </a:xfrm>
          <a:prstGeom prst="rect">
            <a:avLst/>
          </a:prstGeom>
        </p:spPr>
        <p:txBody>
          <a:bodyPr lIns="0" tIns="0" rIns="0" bIns="0" rtlCol="0" anchor="t">
            <a:spAutoFit/>
          </a:bodyPr>
          <a:lstStyle/>
          <a:p>
            <a:pPr algn="ctr">
              <a:lnSpc>
                <a:spcPts val="4320"/>
              </a:lnSpc>
              <a:spcBef>
                <a:spcPct val="0"/>
              </a:spcBef>
            </a:pPr>
            <a:r>
              <a:rPr lang="en-US" sz="2400" b="1" i="1">
                <a:solidFill>
                  <a:srgbClr val="FFFFFF"/>
                </a:solidFill>
                <a:latin typeface="Arial Bold Italics"/>
                <a:ea typeface="Arial Bold Italics"/>
                <a:cs typeface="Arial Bold Italics"/>
                <a:sym typeface="Arial Bold Italics"/>
              </a:rPr>
              <a:t>Application Generates a Syscall </a:t>
            </a:r>
          </a:p>
        </p:txBody>
      </p:sp>
      <p:sp>
        <p:nvSpPr>
          <p:cNvPr id="42" name="TextBox 42"/>
          <p:cNvSpPr txBox="1"/>
          <p:nvPr/>
        </p:nvSpPr>
        <p:spPr>
          <a:xfrm>
            <a:off x="16058" y="3989230"/>
            <a:ext cx="4978345" cy="550545"/>
          </a:xfrm>
          <a:prstGeom prst="rect">
            <a:avLst/>
          </a:prstGeom>
        </p:spPr>
        <p:txBody>
          <a:bodyPr lIns="0" tIns="0" rIns="0" bIns="0" rtlCol="0" anchor="t">
            <a:spAutoFit/>
          </a:bodyPr>
          <a:lstStyle/>
          <a:p>
            <a:pPr algn="ctr">
              <a:lnSpc>
                <a:spcPts val="4320"/>
              </a:lnSpc>
              <a:spcBef>
                <a:spcPct val="0"/>
              </a:spcBef>
            </a:pPr>
            <a:r>
              <a:rPr lang="en-US" sz="2400" b="1" i="1">
                <a:solidFill>
                  <a:srgbClr val="FFFFFF"/>
                </a:solidFill>
                <a:latin typeface="Arial Bold Italics"/>
                <a:ea typeface="Arial Bold Italics"/>
                <a:cs typeface="Arial Bold Italics"/>
                <a:sym typeface="Arial Bold Italics"/>
              </a:rPr>
              <a:t>Seccomp-BPF Filtering (Optional) </a:t>
            </a:r>
          </a:p>
        </p:txBody>
      </p:sp>
      <p:sp>
        <p:nvSpPr>
          <p:cNvPr id="43" name="TextBox 43"/>
          <p:cNvSpPr txBox="1"/>
          <p:nvPr/>
        </p:nvSpPr>
        <p:spPr>
          <a:xfrm>
            <a:off x="0" y="6538411"/>
            <a:ext cx="4978345" cy="550545"/>
          </a:xfrm>
          <a:prstGeom prst="rect">
            <a:avLst/>
          </a:prstGeom>
        </p:spPr>
        <p:txBody>
          <a:bodyPr lIns="0" tIns="0" rIns="0" bIns="0" rtlCol="0" anchor="t">
            <a:spAutoFit/>
          </a:bodyPr>
          <a:lstStyle/>
          <a:p>
            <a:pPr algn="ctr">
              <a:lnSpc>
                <a:spcPts val="4320"/>
              </a:lnSpc>
              <a:spcBef>
                <a:spcPct val="0"/>
              </a:spcBef>
            </a:pPr>
            <a:r>
              <a:rPr lang="en-US" sz="2400" b="1" i="1">
                <a:solidFill>
                  <a:srgbClr val="FFFFFF"/>
                </a:solidFill>
                <a:latin typeface="Arial Bold Italics"/>
                <a:ea typeface="Arial Bold Italics"/>
                <a:cs typeface="Arial Bold Italics"/>
                <a:sym typeface="Arial Bold Italics"/>
              </a:rPr>
              <a:t>Process Lineage Verification </a:t>
            </a:r>
          </a:p>
        </p:txBody>
      </p:sp>
      <p:sp>
        <p:nvSpPr>
          <p:cNvPr id="44" name="TextBox 44"/>
          <p:cNvSpPr txBox="1"/>
          <p:nvPr/>
        </p:nvSpPr>
        <p:spPr>
          <a:xfrm>
            <a:off x="7200935" y="8926822"/>
            <a:ext cx="4523065" cy="550545"/>
          </a:xfrm>
          <a:prstGeom prst="rect">
            <a:avLst/>
          </a:prstGeom>
        </p:spPr>
        <p:txBody>
          <a:bodyPr lIns="0" tIns="0" rIns="0" bIns="0" rtlCol="0" anchor="t">
            <a:spAutoFit/>
          </a:bodyPr>
          <a:lstStyle/>
          <a:p>
            <a:pPr algn="ctr">
              <a:lnSpc>
                <a:spcPts val="4320"/>
              </a:lnSpc>
              <a:spcBef>
                <a:spcPct val="0"/>
              </a:spcBef>
            </a:pPr>
            <a:r>
              <a:rPr lang="en-US" sz="2400" b="1" i="1">
                <a:solidFill>
                  <a:srgbClr val="FFFFFF"/>
                </a:solidFill>
                <a:latin typeface="Arial Bold Italics"/>
                <a:ea typeface="Arial Bold Italics"/>
                <a:cs typeface="Arial Bold Italics"/>
                <a:sym typeface="Arial Bold Italics"/>
              </a:rPr>
              <a:t>Syscall Execution &amp; Response </a:t>
            </a:r>
          </a:p>
        </p:txBody>
      </p:sp>
      <p:sp>
        <p:nvSpPr>
          <p:cNvPr id="45" name="TextBox 45"/>
          <p:cNvSpPr txBox="1"/>
          <p:nvPr/>
        </p:nvSpPr>
        <p:spPr>
          <a:xfrm>
            <a:off x="6659731" y="207765"/>
            <a:ext cx="2487768" cy="1470420"/>
          </a:xfrm>
          <a:prstGeom prst="rect">
            <a:avLst/>
          </a:prstGeom>
        </p:spPr>
        <p:txBody>
          <a:bodyPr lIns="0" tIns="0" rIns="0" bIns="0" rtlCol="0" anchor="t">
            <a:spAutoFit/>
          </a:bodyPr>
          <a:lstStyle/>
          <a:p>
            <a:pPr algn="r">
              <a:lnSpc>
                <a:spcPts val="11970"/>
              </a:lnSpc>
              <a:spcBef>
                <a:spcPct val="0"/>
              </a:spcBef>
            </a:pPr>
            <a:r>
              <a:rPr lang="en-US" sz="8550">
                <a:solidFill>
                  <a:srgbClr val="020102"/>
                </a:solidFill>
                <a:latin typeface="Dynamo Condensed Bold"/>
                <a:ea typeface="Dynamo Condensed Bold"/>
                <a:cs typeface="Dynamo Condensed Bold"/>
                <a:sym typeface="Dynamo Condensed Bold"/>
              </a:rPr>
              <a:t>Work</a:t>
            </a:r>
          </a:p>
        </p:txBody>
      </p:sp>
      <p:sp>
        <p:nvSpPr>
          <p:cNvPr id="46" name="TextBox 46"/>
          <p:cNvSpPr txBox="1"/>
          <p:nvPr/>
        </p:nvSpPr>
        <p:spPr>
          <a:xfrm>
            <a:off x="9462468" y="247742"/>
            <a:ext cx="1954990" cy="1470420"/>
          </a:xfrm>
          <a:prstGeom prst="rect">
            <a:avLst/>
          </a:prstGeom>
        </p:spPr>
        <p:txBody>
          <a:bodyPr lIns="0" tIns="0" rIns="0" bIns="0" rtlCol="0" anchor="t">
            <a:spAutoFit/>
          </a:bodyPr>
          <a:lstStyle/>
          <a:p>
            <a:pPr algn="just">
              <a:lnSpc>
                <a:spcPts val="11970"/>
              </a:lnSpc>
              <a:spcBef>
                <a:spcPct val="0"/>
              </a:spcBef>
            </a:pPr>
            <a:r>
              <a:rPr lang="en-US" sz="8550" b="1">
                <a:solidFill>
                  <a:srgbClr val="020102"/>
                </a:solidFill>
                <a:latin typeface="Dynamo Condensed Bold"/>
                <a:ea typeface="Dynamo Condensed Bold"/>
                <a:cs typeface="Dynamo Condensed Bold"/>
                <a:sym typeface="Dynamo Condensed Bold"/>
              </a:rPr>
              <a:t>Flow</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909600"/>
            <a:ext cx="18288000" cy="754800"/>
            <a:chOff x="0" y="0"/>
            <a:chExt cx="24384000" cy="1006400"/>
          </a:xfrm>
        </p:grpSpPr>
        <p:sp>
          <p:nvSpPr>
            <p:cNvPr id="3" name="Freeform 3"/>
            <p:cNvSpPr/>
            <p:nvPr/>
          </p:nvSpPr>
          <p:spPr>
            <a:xfrm>
              <a:off x="0" y="0"/>
              <a:ext cx="24384000" cy="1006348"/>
            </a:xfrm>
            <a:custGeom>
              <a:avLst/>
              <a:gdLst/>
              <a:ahLst/>
              <a:cxnLst/>
              <a:rect l="l" t="t" r="r" b="b"/>
              <a:pathLst>
                <a:path w="24384000" h="1006348">
                  <a:moveTo>
                    <a:pt x="0" y="0"/>
                  </a:moveTo>
                  <a:lnTo>
                    <a:pt x="24384000" y="0"/>
                  </a:lnTo>
                  <a:lnTo>
                    <a:pt x="24384000" y="1006348"/>
                  </a:lnTo>
                  <a:lnTo>
                    <a:pt x="0" y="1006348"/>
                  </a:lnTo>
                  <a:close/>
                </a:path>
              </a:pathLst>
            </a:custGeom>
            <a:solidFill>
              <a:srgbClr val="0070C0"/>
            </a:solidFill>
          </p:spPr>
        </p:sp>
      </p:grpSp>
      <p:grpSp>
        <p:nvGrpSpPr>
          <p:cNvPr id="4" name="Group 4"/>
          <p:cNvGrpSpPr/>
          <p:nvPr/>
        </p:nvGrpSpPr>
        <p:grpSpPr>
          <a:xfrm>
            <a:off x="355855" y="1022166"/>
            <a:ext cx="17313147" cy="8352313"/>
            <a:chOff x="0" y="0"/>
            <a:chExt cx="2671511" cy="1288807"/>
          </a:xfrm>
        </p:grpSpPr>
        <p:sp>
          <p:nvSpPr>
            <p:cNvPr id="5" name="Freeform 5"/>
            <p:cNvSpPr/>
            <p:nvPr/>
          </p:nvSpPr>
          <p:spPr>
            <a:xfrm>
              <a:off x="0" y="0"/>
              <a:ext cx="2671511" cy="1288807"/>
            </a:xfrm>
            <a:custGeom>
              <a:avLst/>
              <a:gdLst/>
              <a:ahLst/>
              <a:cxnLst/>
              <a:rect l="l" t="t" r="r" b="b"/>
              <a:pathLst>
                <a:path w="2671511" h="1288807">
                  <a:moveTo>
                    <a:pt x="44717" y="0"/>
                  </a:moveTo>
                  <a:lnTo>
                    <a:pt x="2626794" y="0"/>
                  </a:lnTo>
                  <a:cubicBezTo>
                    <a:pt x="2638654" y="0"/>
                    <a:pt x="2650028" y="4711"/>
                    <a:pt x="2658414" y="13097"/>
                  </a:cubicBezTo>
                  <a:cubicBezTo>
                    <a:pt x="2666800" y="21483"/>
                    <a:pt x="2671511" y="32857"/>
                    <a:pt x="2671511" y="44717"/>
                  </a:cubicBezTo>
                  <a:lnTo>
                    <a:pt x="2671511" y="1244090"/>
                  </a:lnTo>
                  <a:cubicBezTo>
                    <a:pt x="2671511" y="1255949"/>
                    <a:pt x="2666800" y="1267323"/>
                    <a:pt x="2658414" y="1275709"/>
                  </a:cubicBezTo>
                  <a:cubicBezTo>
                    <a:pt x="2650028" y="1284095"/>
                    <a:pt x="2638654" y="1288807"/>
                    <a:pt x="2626794" y="1288807"/>
                  </a:cubicBezTo>
                  <a:lnTo>
                    <a:pt x="44717" y="1288807"/>
                  </a:lnTo>
                  <a:cubicBezTo>
                    <a:pt x="32857" y="1288807"/>
                    <a:pt x="21483" y="1284095"/>
                    <a:pt x="13097" y="1275709"/>
                  </a:cubicBezTo>
                  <a:cubicBezTo>
                    <a:pt x="4711" y="1267323"/>
                    <a:pt x="0" y="1255949"/>
                    <a:pt x="0" y="1244090"/>
                  </a:cubicBezTo>
                  <a:lnTo>
                    <a:pt x="0" y="44717"/>
                  </a:lnTo>
                  <a:cubicBezTo>
                    <a:pt x="0" y="32857"/>
                    <a:pt x="4711" y="21483"/>
                    <a:pt x="13097" y="13097"/>
                  </a:cubicBezTo>
                  <a:cubicBezTo>
                    <a:pt x="21483" y="4711"/>
                    <a:pt x="32857" y="0"/>
                    <a:pt x="44717" y="0"/>
                  </a:cubicBezTo>
                  <a:close/>
                </a:path>
              </a:pathLst>
            </a:custGeom>
            <a:solidFill>
              <a:srgbClr val="FFFFFF"/>
            </a:solidFill>
            <a:ln w="19050" cap="rnd">
              <a:solidFill>
                <a:srgbClr val="000000"/>
              </a:solidFill>
              <a:prstDash val="solid"/>
              <a:round/>
            </a:ln>
          </p:spPr>
        </p:sp>
        <p:sp>
          <p:nvSpPr>
            <p:cNvPr id="6" name="TextBox 6"/>
            <p:cNvSpPr txBox="1"/>
            <p:nvPr/>
          </p:nvSpPr>
          <p:spPr>
            <a:xfrm>
              <a:off x="0" y="-190500"/>
              <a:ext cx="2671511" cy="1479307"/>
            </a:xfrm>
            <a:prstGeom prst="rect">
              <a:avLst/>
            </a:prstGeom>
          </p:spPr>
          <p:txBody>
            <a:bodyPr lIns="86707" tIns="86707" rIns="86707" bIns="86707" rtlCol="0" anchor="ctr"/>
            <a:lstStyle/>
            <a:p>
              <a:pPr algn="ctr">
                <a:lnSpc>
                  <a:spcPts val="4320"/>
                </a:lnSpc>
              </a:pPr>
              <a:endParaRPr/>
            </a:p>
          </p:txBody>
        </p:sp>
      </p:grpSp>
      <p:grpSp>
        <p:nvGrpSpPr>
          <p:cNvPr id="7" name="Group 7"/>
          <p:cNvGrpSpPr/>
          <p:nvPr/>
        </p:nvGrpSpPr>
        <p:grpSpPr>
          <a:xfrm>
            <a:off x="3423204" y="560000"/>
            <a:ext cx="9274621" cy="1484332"/>
            <a:chOff x="0" y="0"/>
            <a:chExt cx="1512877" cy="242124"/>
          </a:xfrm>
        </p:grpSpPr>
        <p:sp>
          <p:nvSpPr>
            <p:cNvPr id="8" name="Freeform 8"/>
            <p:cNvSpPr/>
            <p:nvPr/>
          </p:nvSpPr>
          <p:spPr>
            <a:xfrm>
              <a:off x="0" y="0"/>
              <a:ext cx="1512877" cy="242124"/>
            </a:xfrm>
            <a:custGeom>
              <a:avLst/>
              <a:gdLst/>
              <a:ahLst/>
              <a:cxnLst/>
              <a:rect l="l" t="t" r="r" b="b"/>
              <a:pathLst>
                <a:path w="1512877" h="242124">
                  <a:moveTo>
                    <a:pt x="42572" y="0"/>
                  </a:moveTo>
                  <a:lnTo>
                    <a:pt x="1470305" y="0"/>
                  </a:lnTo>
                  <a:cubicBezTo>
                    <a:pt x="1493817" y="0"/>
                    <a:pt x="1512877" y="19060"/>
                    <a:pt x="1512877" y="42572"/>
                  </a:cubicBezTo>
                  <a:lnTo>
                    <a:pt x="1512877" y="199553"/>
                  </a:lnTo>
                  <a:cubicBezTo>
                    <a:pt x="1512877" y="223064"/>
                    <a:pt x="1493817" y="242124"/>
                    <a:pt x="1470305" y="242124"/>
                  </a:cubicBezTo>
                  <a:lnTo>
                    <a:pt x="42572" y="242124"/>
                  </a:lnTo>
                  <a:cubicBezTo>
                    <a:pt x="19060" y="242124"/>
                    <a:pt x="0" y="223064"/>
                    <a:pt x="0" y="199553"/>
                  </a:cubicBezTo>
                  <a:lnTo>
                    <a:pt x="0" y="42572"/>
                  </a:lnTo>
                  <a:cubicBezTo>
                    <a:pt x="0" y="19060"/>
                    <a:pt x="19060" y="0"/>
                    <a:pt x="42572" y="0"/>
                  </a:cubicBezTo>
                  <a:close/>
                </a:path>
              </a:pathLst>
            </a:custGeom>
            <a:solidFill>
              <a:srgbClr val="012133"/>
            </a:solidFill>
          </p:spPr>
        </p:sp>
        <p:sp>
          <p:nvSpPr>
            <p:cNvPr id="9" name="TextBox 9"/>
            <p:cNvSpPr txBox="1"/>
            <p:nvPr/>
          </p:nvSpPr>
          <p:spPr>
            <a:xfrm>
              <a:off x="0" y="-190500"/>
              <a:ext cx="1512877" cy="432624"/>
            </a:xfrm>
            <a:prstGeom prst="rect">
              <a:avLst/>
            </a:prstGeom>
          </p:spPr>
          <p:txBody>
            <a:bodyPr lIns="82022" tIns="82022" rIns="82022" bIns="82022" rtlCol="0" anchor="ctr"/>
            <a:lstStyle/>
            <a:p>
              <a:pPr algn="ctr">
                <a:lnSpc>
                  <a:spcPts val="4320"/>
                </a:lnSpc>
              </a:pPr>
              <a:endParaRPr/>
            </a:p>
          </p:txBody>
        </p:sp>
      </p:grpSp>
      <p:grpSp>
        <p:nvGrpSpPr>
          <p:cNvPr id="10" name="Group 10"/>
          <p:cNvGrpSpPr/>
          <p:nvPr/>
        </p:nvGrpSpPr>
        <p:grpSpPr>
          <a:xfrm>
            <a:off x="3564628" y="622887"/>
            <a:ext cx="8991773" cy="1358558"/>
            <a:chOff x="0" y="0"/>
            <a:chExt cx="1466739" cy="221608"/>
          </a:xfrm>
        </p:grpSpPr>
        <p:sp>
          <p:nvSpPr>
            <p:cNvPr id="11" name="Freeform 11"/>
            <p:cNvSpPr/>
            <p:nvPr/>
          </p:nvSpPr>
          <p:spPr>
            <a:xfrm>
              <a:off x="0" y="0"/>
              <a:ext cx="1466739" cy="221608"/>
            </a:xfrm>
            <a:custGeom>
              <a:avLst/>
              <a:gdLst/>
              <a:ahLst/>
              <a:cxnLst/>
              <a:rect l="l" t="t" r="r" b="b"/>
              <a:pathLst>
                <a:path w="1466739" h="221608">
                  <a:moveTo>
                    <a:pt x="43911" y="0"/>
                  </a:moveTo>
                  <a:lnTo>
                    <a:pt x="1422828" y="0"/>
                  </a:lnTo>
                  <a:cubicBezTo>
                    <a:pt x="1447079" y="0"/>
                    <a:pt x="1466739" y="19660"/>
                    <a:pt x="1466739" y="43911"/>
                  </a:cubicBezTo>
                  <a:lnTo>
                    <a:pt x="1466739" y="177697"/>
                  </a:lnTo>
                  <a:cubicBezTo>
                    <a:pt x="1466739" y="201949"/>
                    <a:pt x="1447079" y="221608"/>
                    <a:pt x="1422828" y="221608"/>
                  </a:cubicBezTo>
                  <a:lnTo>
                    <a:pt x="43911" y="221608"/>
                  </a:lnTo>
                  <a:cubicBezTo>
                    <a:pt x="32265" y="221608"/>
                    <a:pt x="21096" y="216982"/>
                    <a:pt x="12861" y="208747"/>
                  </a:cubicBezTo>
                  <a:cubicBezTo>
                    <a:pt x="4626" y="200512"/>
                    <a:pt x="0" y="189343"/>
                    <a:pt x="0" y="177697"/>
                  </a:cubicBezTo>
                  <a:lnTo>
                    <a:pt x="0" y="43911"/>
                  </a:lnTo>
                  <a:cubicBezTo>
                    <a:pt x="0" y="19660"/>
                    <a:pt x="19660" y="0"/>
                    <a:pt x="43911" y="0"/>
                  </a:cubicBezTo>
                  <a:close/>
                </a:path>
              </a:pathLst>
            </a:custGeom>
            <a:solidFill>
              <a:srgbClr val="FFFFFF"/>
            </a:solidFill>
          </p:spPr>
        </p:sp>
        <p:sp>
          <p:nvSpPr>
            <p:cNvPr id="12" name="TextBox 12"/>
            <p:cNvSpPr txBox="1"/>
            <p:nvPr/>
          </p:nvSpPr>
          <p:spPr>
            <a:xfrm>
              <a:off x="0" y="-190500"/>
              <a:ext cx="1466739" cy="412108"/>
            </a:xfrm>
            <a:prstGeom prst="rect">
              <a:avLst/>
            </a:prstGeom>
          </p:spPr>
          <p:txBody>
            <a:bodyPr lIns="82022" tIns="82022" rIns="82022" bIns="82022" rtlCol="0" anchor="ctr"/>
            <a:lstStyle/>
            <a:p>
              <a:pPr algn="ctr">
                <a:lnSpc>
                  <a:spcPts val="4320"/>
                </a:lnSpc>
              </a:pPr>
              <a:endParaRPr/>
            </a:p>
          </p:txBody>
        </p:sp>
      </p:grpSp>
      <p:grpSp>
        <p:nvGrpSpPr>
          <p:cNvPr id="13" name="Group 13"/>
          <p:cNvGrpSpPr/>
          <p:nvPr/>
        </p:nvGrpSpPr>
        <p:grpSpPr>
          <a:xfrm>
            <a:off x="658825" y="5614287"/>
            <a:ext cx="9309738" cy="3139649"/>
            <a:chOff x="0" y="0"/>
            <a:chExt cx="12412984" cy="4186199"/>
          </a:xfrm>
        </p:grpSpPr>
        <p:grpSp>
          <p:nvGrpSpPr>
            <p:cNvPr id="14" name="Group 14"/>
            <p:cNvGrpSpPr/>
            <p:nvPr/>
          </p:nvGrpSpPr>
          <p:grpSpPr>
            <a:xfrm>
              <a:off x="315448" y="421343"/>
              <a:ext cx="11598421" cy="3442877"/>
              <a:chOff x="0" y="0"/>
              <a:chExt cx="2738174" cy="812800"/>
            </a:xfrm>
          </p:grpSpPr>
          <p:sp>
            <p:nvSpPr>
              <p:cNvPr id="15" name="Freeform 15"/>
              <p:cNvSpPr/>
              <p:nvPr/>
            </p:nvSpPr>
            <p:spPr>
              <a:xfrm>
                <a:off x="0" y="0"/>
                <a:ext cx="2738174" cy="812800"/>
              </a:xfrm>
              <a:custGeom>
                <a:avLst/>
                <a:gdLst/>
                <a:ahLst/>
                <a:cxnLst/>
                <a:rect l="l" t="t" r="r" b="b"/>
                <a:pathLst>
                  <a:path w="2738174" h="812800">
                    <a:moveTo>
                      <a:pt x="89000" y="0"/>
                    </a:moveTo>
                    <a:lnTo>
                      <a:pt x="2649175" y="0"/>
                    </a:lnTo>
                    <a:cubicBezTo>
                      <a:pt x="2698328" y="0"/>
                      <a:pt x="2738174" y="39847"/>
                      <a:pt x="2738174" y="89000"/>
                    </a:cubicBezTo>
                    <a:lnTo>
                      <a:pt x="2738174" y="723800"/>
                    </a:lnTo>
                    <a:cubicBezTo>
                      <a:pt x="2738174" y="747404"/>
                      <a:pt x="2728798" y="770042"/>
                      <a:pt x="2712107" y="786733"/>
                    </a:cubicBezTo>
                    <a:cubicBezTo>
                      <a:pt x="2695416" y="803423"/>
                      <a:pt x="2672779" y="812800"/>
                      <a:pt x="2649175" y="812800"/>
                    </a:cubicBezTo>
                    <a:lnTo>
                      <a:pt x="89000" y="812800"/>
                    </a:lnTo>
                    <a:cubicBezTo>
                      <a:pt x="65396" y="812800"/>
                      <a:pt x="42758" y="803423"/>
                      <a:pt x="26067" y="786733"/>
                    </a:cubicBezTo>
                    <a:cubicBezTo>
                      <a:pt x="9377" y="770042"/>
                      <a:pt x="0" y="747404"/>
                      <a:pt x="0" y="723800"/>
                    </a:cubicBezTo>
                    <a:lnTo>
                      <a:pt x="0" y="89000"/>
                    </a:lnTo>
                    <a:cubicBezTo>
                      <a:pt x="0" y="65396"/>
                      <a:pt x="9377" y="42758"/>
                      <a:pt x="26067" y="26067"/>
                    </a:cubicBezTo>
                    <a:cubicBezTo>
                      <a:pt x="42758" y="9377"/>
                      <a:pt x="65396" y="0"/>
                      <a:pt x="89000" y="0"/>
                    </a:cubicBezTo>
                    <a:close/>
                  </a:path>
                </a:pathLst>
              </a:custGeom>
              <a:solidFill>
                <a:srgbClr val="FFFFFF"/>
              </a:solidFill>
              <a:ln w="19050" cap="rnd">
                <a:solidFill>
                  <a:srgbClr val="000000"/>
                </a:solidFill>
                <a:prstDash val="solid"/>
                <a:round/>
              </a:ln>
            </p:spPr>
          </p:sp>
          <p:sp>
            <p:nvSpPr>
              <p:cNvPr id="16" name="TextBox 16"/>
              <p:cNvSpPr txBox="1"/>
              <p:nvPr/>
            </p:nvSpPr>
            <p:spPr>
              <a:xfrm>
                <a:off x="0" y="-190500"/>
                <a:ext cx="2738174" cy="1003300"/>
              </a:xfrm>
              <a:prstGeom prst="rect">
                <a:avLst/>
              </a:prstGeom>
            </p:spPr>
            <p:txBody>
              <a:bodyPr lIns="42505" tIns="42505" rIns="42505" bIns="42505" rtlCol="0" anchor="ctr"/>
              <a:lstStyle/>
              <a:p>
                <a:pPr algn="ctr">
                  <a:lnSpc>
                    <a:spcPts val="4319"/>
                  </a:lnSpc>
                </a:pPr>
                <a:endParaRPr/>
              </a:p>
            </p:txBody>
          </p:sp>
        </p:grpSp>
        <p:grpSp>
          <p:nvGrpSpPr>
            <p:cNvPr id="17" name="Group 17"/>
            <p:cNvGrpSpPr/>
            <p:nvPr/>
          </p:nvGrpSpPr>
          <p:grpSpPr>
            <a:xfrm>
              <a:off x="4241216" y="0"/>
              <a:ext cx="3599676" cy="842687"/>
              <a:chOff x="0" y="0"/>
              <a:chExt cx="898364" cy="210308"/>
            </a:xfrm>
          </p:grpSpPr>
          <p:sp>
            <p:nvSpPr>
              <p:cNvPr id="18" name="Freeform 18"/>
              <p:cNvSpPr/>
              <p:nvPr/>
            </p:nvSpPr>
            <p:spPr>
              <a:xfrm>
                <a:off x="0" y="0"/>
                <a:ext cx="898364" cy="210308"/>
              </a:xfrm>
              <a:custGeom>
                <a:avLst/>
                <a:gdLst/>
                <a:ahLst/>
                <a:cxnLst/>
                <a:rect l="l" t="t" r="r" b="b"/>
                <a:pathLst>
                  <a:path w="898364" h="210308">
                    <a:moveTo>
                      <a:pt x="105154" y="0"/>
                    </a:moveTo>
                    <a:lnTo>
                      <a:pt x="793210" y="0"/>
                    </a:lnTo>
                    <a:cubicBezTo>
                      <a:pt x="851285" y="0"/>
                      <a:pt x="898364" y="47079"/>
                      <a:pt x="898364" y="105154"/>
                    </a:cubicBezTo>
                    <a:lnTo>
                      <a:pt x="898364" y="105154"/>
                    </a:lnTo>
                    <a:cubicBezTo>
                      <a:pt x="898364" y="163229"/>
                      <a:pt x="851285" y="210308"/>
                      <a:pt x="793210" y="210308"/>
                    </a:cubicBezTo>
                    <a:lnTo>
                      <a:pt x="105154" y="210308"/>
                    </a:lnTo>
                    <a:cubicBezTo>
                      <a:pt x="47079" y="210308"/>
                      <a:pt x="0" y="163229"/>
                      <a:pt x="0" y="105154"/>
                    </a:cubicBezTo>
                    <a:lnTo>
                      <a:pt x="0" y="105154"/>
                    </a:lnTo>
                    <a:cubicBezTo>
                      <a:pt x="0" y="47079"/>
                      <a:pt x="47079" y="0"/>
                      <a:pt x="105154" y="0"/>
                    </a:cubicBezTo>
                    <a:close/>
                  </a:path>
                </a:pathLst>
              </a:custGeom>
              <a:solidFill>
                <a:srgbClr val="012133"/>
              </a:solidFill>
            </p:spPr>
          </p:sp>
          <p:sp>
            <p:nvSpPr>
              <p:cNvPr id="19" name="TextBox 19"/>
              <p:cNvSpPr txBox="1"/>
              <p:nvPr/>
            </p:nvSpPr>
            <p:spPr>
              <a:xfrm>
                <a:off x="0" y="-190500"/>
                <a:ext cx="898364" cy="400808"/>
              </a:xfrm>
              <a:prstGeom prst="rect">
                <a:avLst/>
              </a:prstGeom>
            </p:spPr>
            <p:txBody>
              <a:bodyPr lIns="40208" tIns="40208" rIns="40208" bIns="40208" rtlCol="0" anchor="ctr"/>
              <a:lstStyle/>
              <a:p>
                <a:pPr algn="ctr">
                  <a:lnSpc>
                    <a:spcPts val="4320"/>
                  </a:lnSpc>
                </a:pPr>
                <a:endParaRPr/>
              </a:p>
            </p:txBody>
          </p:sp>
        </p:grpSp>
        <p:grpSp>
          <p:nvGrpSpPr>
            <p:cNvPr id="20" name="Group 20"/>
            <p:cNvGrpSpPr/>
            <p:nvPr/>
          </p:nvGrpSpPr>
          <p:grpSpPr>
            <a:xfrm>
              <a:off x="4296105" y="35702"/>
              <a:ext cx="3489897" cy="771282"/>
              <a:chOff x="0" y="0"/>
              <a:chExt cx="870966" cy="192487"/>
            </a:xfrm>
          </p:grpSpPr>
          <p:sp>
            <p:nvSpPr>
              <p:cNvPr id="21" name="Freeform 21"/>
              <p:cNvSpPr/>
              <p:nvPr/>
            </p:nvSpPr>
            <p:spPr>
              <a:xfrm>
                <a:off x="0" y="0"/>
                <a:ext cx="870966" cy="192487"/>
              </a:xfrm>
              <a:custGeom>
                <a:avLst/>
                <a:gdLst/>
                <a:ahLst/>
                <a:cxnLst/>
                <a:rect l="l" t="t" r="r" b="b"/>
                <a:pathLst>
                  <a:path w="870966" h="192487">
                    <a:moveTo>
                      <a:pt x="96244" y="0"/>
                    </a:moveTo>
                    <a:lnTo>
                      <a:pt x="774722" y="0"/>
                    </a:lnTo>
                    <a:cubicBezTo>
                      <a:pt x="800248" y="0"/>
                      <a:pt x="824728" y="10140"/>
                      <a:pt x="842777" y="28189"/>
                    </a:cubicBezTo>
                    <a:cubicBezTo>
                      <a:pt x="860826" y="46238"/>
                      <a:pt x="870966" y="70718"/>
                      <a:pt x="870966" y="96244"/>
                    </a:cubicBezTo>
                    <a:lnTo>
                      <a:pt x="870966" y="96244"/>
                    </a:lnTo>
                    <a:cubicBezTo>
                      <a:pt x="870966" y="149398"/>
                      <a:pt x="827876" y="192487"/>
                      <a:pt x="774722" y="192487"/>
                    </a:cubicBezTo>
                    <a:lnTo>
                      <a:pt x="96244" y="192487"/>
                    </a:lnTo>
                    <a:cubicBezTo>
                      <a:pt x="70718" y="192487"/>
                      <a:pt x="46238" y="182347"/>
                      <a:pt x="28189" y="164298"/>
                    </a:cubicBezTo>
                    <a:cubicBezTo>
                      <a:pt x="10140" y="146249"/>
                      <a:pt x="0" y="121769"/>
                      <a:pt x="0" y="96244"/>
                    </a:cubicBezTo>
                    <a:lnTo>
                      <a:pt x="0" y="96244"/>
                    </a:lnTo>
                    <a:cubicBezTo>
                      <a:pt x="0" y="70718"/>
                      <a:pt x="10140" y="46238"/>
                      <a:pt x="28189" y="28189"/>
                    </a:cubicBezTo>
                    <a:cubicBezTo>
                      <a:pt x="46238" y="10140"/>
                      <a:pt x="70718" y="0"/>
                      <a:pt x="96244" y="0"/>
                    </a:cubicBezTo>
                    <a:close/>
                  </a:path>
                </a:pathLst>
              </a:custGeom>
              <a:solidFill>
                <a:srgbClr val="FFFFFF"/>
              </a:solidFill>
            </p:spPr>
          </p:sp>
          <p:sp>
            <p:nvSpPr>
              <p:cNvPr id="22" name="TextBox 22"/>
              <p:cNvSpPr txBox="1"/>
              <p:nvPr/>
            </p:nvSpPr>
            <p:spPr>
              <a:xfrm>
                <a:off x="0" y="-190500"/>
                <a:ext cx="870966" cy="382987"/>
              </a:xfrm>
              <a:prstGeom prst="rect">
                <a:avLst/>
              </a:prstGeom>
            </p:spPr>
            <p:txBody>
              <a:bodyPr lIns="40208" tIns="40208" rIns="40208" bIns="40208" rtlCol="0" anchor="ctr"/>
              <a:lstStyle/>
              <a:p>
                <a:pPr algn="ctr">
                  <a:lnSpc>
                    <a:spcPts val="4320"/>
                  </a:lnSpc>
                </a:pPr>
                <a:endParaRPr/>
              </a:p>
            </p:txBody>
          </p:sp>
        </p:grpSp>
        <p:sp>
          <p:nvSpPr>
            <p:cNvPr id="23" name="TextBox 23"/>
            <p:cNvSpPr txBox="1"/>
            <p:nvPr/>
          </p:nvSpPr>
          <p:spPr>
            <a:xfrm>
              <a:off x="0" y="129473"/>
              <a:ext cx="12412984" cy="4056726"/>
            </a:xfrm>
            <a:prstGeom prst="rect">
              <a:avLst/>
            </a:prstGeom>
          </p:spPr>
          <p:txBody>
            <a:bodyPr lIns="0" tIns="0" rIns="0" bIns="0" rtlCol="0" anchor="t">
              <a:spAutoFit/>
            </a:bodyPr>
            <a:lstStyle/>
            <a:p>
              <a:pPr algn="ctr">
                <a:lnSpc>
                  <a:spcPts val="4066"/>
                </a:lnSpc>
                <a:spcBef>
                  <a:spcPct val="0"/>
                </a:spcBef>
              </a:pPr>
              <a:r>
                <a:rPr lang="en-US" sz="2259" b="1" i="1">
                  <a:solidFill>
                    <a:srgbClr val="000000"/>
                  </a:solidFill>
                  <a:latin typeface="Arial Bold Italics"/>
                  <a:ea typeface="Arial Bold Italics"/>
                  <a:cs typeface="Arial Bold Italics"/>
                  <a:sym typeface="Arial Bold Italics"/>
                </a:rPr>
                <a:t>Key Features:</a:t>
              </a:r>
            </a:p>
            <a:p>
              <a:pPr algn="ctr">
                <a:lnSpc>
                  <a:spcPts val="4066"/>
                </a:lnSpc>
                <a:spcBef>
                  <a:spcPct val="0"/>
                </a:spcBef>
              </a:pPr>
              <a:r>
                <a:rPr lang="en-US" sz="2259" i="1">
                  <a:solidFill>
                    <a:srgbClr val="000000"/>
                  </a:solidFill>
                  <a:latin typeface="Arial Italics"/>
                  <a:ea typeface="Arial Italics"/>
                  <a:cs typeface="Arial Italics"/>
                  <a:sym typeface="Arial Italics"/>
                </a:rPr>
                <a:t>16 unique</a:t>
              </a:r>
              <a:r>
                <a:rPr lang="en-US" sz="2259" b="1" i="1">
                  <a:solidFill>
                    <a:srgbClr val="000000"/>
                  </a:solidFill>
                  <a:latin typeface="Arial Bold Italics"/>
                  <a:ea typeface="Arial Bold Italics"/>
                  <a:cs typeface="Arial Bold Italics"/>
                  <a:sym typeface="Arial Bold Italics"/>
                </a:rPr>
                <a:t> protection keys</a:t>
              </a:r>
              <a:r>
                <a:rPr lang="en-US" sz="2259" i="1">
                  <a:solidFill>
                    <a:srgbClr val="000000"/>
                  </a:solidFill>
                  <a:latin typeface="Arial Italics"/>
                  <a:ea typeface="Arial Italics"/>
                  <a:cs typeface="Arial Italics"/>
                  <a:sym typeface="Arial Italics"/>
                </a:rPr>
                <a:t> per thread.</a:t>
              </a:r>
            </a:p>
            <a:p>
              <a:pPr algn="ctr">
                <a:lnSpc>
                  <a:spcPts val="4066"/>
                </a:lnSpc>
                <a:spcBef>
                  <a:spcPct val="0"/>
                </a:spcBef>
              </a:pPr>
              <a:r>
                <a:rPr lang="en-US" sz="2259" i="1">
                  <a:solidFill>
                    <a:srgbClr val="000000"/>
                  </a:solidFill>
                  <a:latin typeface="Arial Italics"/>
                  <a:ea typeface="Arial Italics"/>
                  <a:cs typeface="Arial Italics"/>
                  <a:sym typeface="Arial Italics"/>
                </a:rPr>
                <a:t>Quick context switching without requiring </a:t>
              </a:r>
              <a:r>
                <a:rPr lang="en-US" sz="2259" b="1" i="1">
                  <a:solidFill>
                    <a:srgbClr val="000000"/>
                  </a:solidFill>
                  <a:latin typeface="Arial Bold Italics"/>
                  <a:ea typeface="Arial Bold Italics"/>
                  <a:cs typeface="Arial Bold Italics"/>
                  <a:sym typeface="Arial Bold Italics"/>
                </a:rPr>
                <a:t>TLB flushes.</a:t>
              </a:r>
            </a:p>
            <a:p>
              <a:pPr algn="ctr">
                <a:lnSpc>
                  <a:spcPts val="4066"/>
                </a:lnSpc>
                <a:spcBef>
                  <a:spcPct val="0"/>
                </a:spcBef>
              </a:pPr>
              <a:r>
                <a:rPr lang="en-US" sz="2259" i="1">
                  <a:solidFill>
                    <a:srgbClr val="000000"/>
                  </a:solidFill>
                  <a:latin typeface="Arial Italics"/>
                  <a:ea typeface="Arial Italics"/>
                  <a:cs typeface="Arial Italics"/>
                  <a:sym typeface="Arial Italics"/>
                </a:rPr>
                <a:t>Enhanced </a:t>
              </a:r>
              <a:r>
                <a:rPr lang="en-US" sz="2259" b="1" i="1">
                  <a:solidFill>
                    <a:srgbClr val="000000"/>
                  </a:solidFill>
                  <a:latin typeface="Arial Bold Italics"/>
                  <a:ea typeface="Arial Bold Italics"/>
                  <a:cs typeface="Arial Bold Italics"/>
                  <a:sym typeface="Arial Bold Italics"/>
                </a:rPr>
                <a:t>isolation for sensitive memory regions</a:t>
              </a:r>
              <a:r>
                <a:rPr lang="en-US" sz="2259" i="1">
                  <a:solidFill>
                    <a:srgbClr val="000000"/>
                  </a:solidFill>
                  <a:latin typeface="Arial Italics"/>
                  <a:ea typeface="Arial Italics"/>
                  <a:cs typeface="Arial Italics"/>
                  <a:sym typeface="Arial Italics"/>
                </a:rPr>
                <a:t> during syscall interception.</a:t>
              </a:r>
            </a:p>
            <a:p>
              <a:pPr algn="ctr">
                <a:lnSpc>
                  <a:spcPts val="4066"/>
                </a:lnSpc>
                <a:spcBef>
                  <a:spcPct val="0"/>
                </a:spcBef>
              </a:pPr>
              <a:endParaRPr lang="en-US" sz="2259" i="1">
                <a:solidFill>
                  <a:srgbClr val="000000"/>
                </a:solidFill>
                <a:latin typeface="Arial Italics"/>
                <a:ea typeface="Arial Italics"/>
                <a:cs typeface="Arial Italics"/>
                <a:sym typeface="Arial Italics"/>
              </a:endParaRPr>
            </a:p>
          </p:txBody>
        </p:sp>
      </p:grpSp>
      <p:sp>
        <p:nvSpPr>
          <p:cNvPr id="24" name="Freeform 24"/>
          <p:cNvSpPr/>
          <p:nvPr/>
        </p:nvSpPr>
        <p:spPr>
          <a:xfrm>
            <a:off x="10321656" y="4725622"/>
            <a:ext cx="6937644" cy="3477061"/>
          </a:xfrm>
          <a:custGeom>
            <a:avLst/>
            <a:gdLst/>
            <a:ahLst/>
            <a:cxnLst/>
            <a:rect l="l" t="t" r="r" b="b"/>
            <a:pathLst>
              <a:path w="6937644" h="3477061">
                <a:moveTo>
                  <a:pt x="0" y="0"/>
                </a:moveTo>
                <a:lnTo>
                  <a:pt x="6937644" y="0"/>
                </a:lnTo>
                <a:lnTo>
                  <a:pt x="6937644" y="3477062"/>
                </a:lnTo>
                <a:lnTo>
                  <a:pt x="0" y="3477062"/>
                </a:lnTo>
                <a:lnTo>
                  <a:pt x="0" y="0"/>
                </a:lnTo>
                <a:close/>
              </a:path>
            </a:pathLst>
          </a:custGeom>
          <a:blipFill>
            <a:blip r:embed="rId2"/>
            <a:stretch>
              <a:fillRect/>
            </a:stretch>
          </a:blipFill>
        </p:spPr>
      </p:sp>
      <p:sp>
        <p:nvSpPr>
          <p:cNvPr id="25" name="TextBox 25"/>
          <p:cNvSpPr txBox="1"/>
          <p:nvPr/>
        </p:nvSpPr>
        <p:spPr>
          <a:xfrm>
            <a:off x="3754433" y="676275"/>
            <a:ext cx="8698587" cy="1049659"/>
          </a:xfrm>
          <a:prstGeom prst="rect">
            <a:avLst/>
          </a:prstGeom>
        </p:spPr>
        <p:txBody>
          <a:bodyPr lIns="0" tIns="0" rIns="0" bIns="0" rtlCol="0" anchor="t">
            <a:spAutoFit/>
          </a:bodyPr>
          <a:lstStyle/>
          <a:p>
            <a:pPr algn="ctr">
              <a:lnSpc>
                <a:spcPts val="8279"/>
              </a:lnSpc>
              <a:spcBef>
                <a:spcPct val="0"/>
              </a:spcBef>
            </a:pPr>
            <a:r>
              <a:rPr lang="en-US" sz="4599" b="1" i="1">
                <a:solidFill>
                  <a:srgbClr val="000000"/>
                </a:solidFill>
                <a:latin typeface="Arial Bold Italics"/>
                <a:ea typeface="Arial Bold Italics"/>
                <a:cs typeface="Arial Bold Italics"/>
                <a:sym typeface="Arial Bold Italics"/>
              </a:rPr>
              <a:t>Memory Protection Keys (MPK)</a:t>
            </a:r>
          </a:p>
        </p:txBody>
      </p:sp>
      <p:sp>
        <p:nvSpPr>
          <p:cNvPr id="26" name="TextBox 26"/>
          <p:cNvSpPr txBox="1"/>
          <p:nvPr/>
        </p:nvSpPr>
        <p:spPr>
          <a:xfrm>
            <a:off x="658825" y="2600247"/>
            <a:ext cx="15472753" cy="1832611"/>
          </a:xfrm>
          <a:prstGeom prst="rect">
            <a:avLst/>
          </a:prstGeom>
        </p:spPr>
        <p:txBody>
          <a:bodyPr lIns="0" tIns="0" rIns="0" bIns="0" rtlCol="0" anchor="t">
            <a:spAutoFit/>
          </a:bodyPr>
          <a:lstStyle/>
          <a:p>
            <a:pPr algn="ctr">
              <a:lnSpc>
                <a:spcPts val="4859"/>
              </a:lnSpc>
              <a:spcBef>
                <a:spcPct val="0"/>
              </a:spcBef>
            </a:pPr>
            <a:r>
              <a:rPr lang="en-US" sz="2699" i="1">
                <a:solidFill>
                  <a:srgbClr val="000000"/>
                </a:solidFill>
                <a:latin typeface="Arial Italics"/>
                <a:ea typeface="Arial Italics"/>
                <a:cs typeface="Arial Italics"/>
                <a:sym typeface="Arial Italics"/>
              </a:rPr>
              <a:t>MPK is a hardware-based mechanism introduced by Intel that allows processes to assign protection keys to </a:t>
            </a:r>
            <a:r>
              <a:rPr lang="en-US" sz="2699" b="1" i="1">
                <a:solidFill>
                  <a:srgbClr val="000000"/>
                </a:solidFill>
                <a:latin typeface="Arial Bold Italics"/>
                <a:ea typeface="Arial Bold Italics"/>
                <a:cs typeface="Arial Bold Italics"/>
                <a:sym typeface="Arial Bold Italics"/>
              </a:rPr>
              <a:t>memory pages</a:t>
            </a:r>
            <a:r>
              <a:rPr lang="en-US" sz="2699" i="1">
                <a:solidFill>
                  <a:srgbClr val="000000"/>
                </a:solidFill>
                <a:latin typeface="Arial Italics"/>
                <a:ea typeface="Arial Italics"/>
                <a:cs typeface="Arial Italics"/>
                <a:sym typeface="Arial Italics"/>
              </a:rPr>
              <a:t>. It enables the isolation of memory sections and prevents unauthorized access based on privileges.</a:t>
            </a:r>
          </a:p>
        </p:txBody>
      </p:sp>
      <p:sp>
        <p:nvSpPr>
          <p:cNvPr id="27" name="TextBox 27"/>
          <p:cNvSpPr txBox="1"/>
          <p:nvPr/>
        </p:nvSpPr>
        <p:spPr>
          <a:xfrm>
            <a:off x="13790478" y="9909600"/>
            <a:ext cx="4130050" cy="361950"/>
          </a:xfrm>
          <a:prstGeom prst="rect">
            <a:avLst/>
          </a:prstGeom>
        </p:spPr>
        <p:txBody>
          <a:bodyPr lIns="0" tIns="0" rIns="0" bIns="0" rtlCol="0" anchor="t">
            <a:spAutoFit/>
          </a:bodyPr>
          <a:lstStyle/>
          <a:p>
            <a:pPr algn="r">
              <a:lnSpc>
                <a:spcPts val="2879"/>
              </a:lnSpc>
            </a:pPr>
            <a:r>
              <a:rPr lang="en-US" sz="2399" b="1">
                <a:solidFill>
                  <a:srgbClr val="FFFFFF"/>
                </a:solidFill>
                <a:latin typeface="Oswald Bold"/>
                <a:ea typeface="Oswald Bold"/>
                <a:cs typeface="Oswald Bold"/>
                <a:sym typeface="Oswald Bold"/>
              </a:rPr>
              <a:t>8</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496" y="805627"/>
            <a:ext cx="17759007" cy="8986036"/>
            <a:chOff x="0" y="0"/>
            <a:chExt cx="2740310" cy="1386594"/>
          </a:xfrm>
        </p:grpSpPr>
        <p:sp>
          <p:nvSpPr>
            <p:cNvPr id="3" name="Freeform 3"/>
            <p:cNvSpPr/>
            <p:nvPr/>
          </p:nvSpPr>
          <p:spPr>
            <a:xfrm>
              <a:off x="0" y="0"/>
              <a:ext cx="2740310" cy="1386594"/>
            </a:xfrm>
            <a:custGeom>
              <a:avLst/>
              <a:gdLst/>
              <a:ahLst/>
              <a:cxnLst/>
              <a:rect l="l" t="t" r="r" b="b"/>
              <a:pathLst>
                <a:path w="2740310" h="1386594">
                  <a:moveTo>
                    <a:pt x="43594" y="0"/>
                  </a:moveTo>
                  <a:lnTo>
                    <a:pt x="2696716" y="0"/>
                  </a:lnTo>
                  <a:cubicBezTo>
                    <a:pt x="2708278" y="0"/>
                    <a:pt x="2719366" y="4593"/>
                    <a:pt x="2727542" y="12768"/>
                  </a:cubicBezTo>
                  <a:cubicBezTo>
                    <a:pt x="2735717" y="20944"/>
                    <a:pt x="2740310" y="32032"/>
                    <a:pt x="2740310" y="43594"/>
                  </a:cubicBezTo>
                  <a:lnTo>
                    <a:pt x="2740310" y="1342999"/>
                  </a:lnTo>
                  <a:cubicBezTo>
                    <a:pt x="2740310" y="1367076"/>
                    <a:pt x="2720792" y="1386594"/>
                    <a:pt x="2696716" y="1386594"/>
                  </a:cubicBezTo>
                  <a:lnTo>
                    <a:pt x="43594" y="1386594"/>
                  </a:lnTo>
                  <a:cubicBezTo>
                    <a:pt x="19518" y="1386594"/>
                    <a:pt x="0" y="1367076"/>
                    <a:pt x="0" y="1342999"/>
                  </a:cubicBezTo>
                  <a:lnTo>
                    <a:pt x="0" y="43594"/>
                  </a:lnTo>
                  <a:cubicBezTo>
                    <a:pt x="0" y="19518"/>
                    <a:pt x="19518" y="0"/>
                    <a:pt x="43594" y="0"/>
                  </a:cubicBezTo>
                  <a:close/>
                </a:path>
              </a:pathLst>
            </a:custGeom>
            <a:solidFill>
              <a:srgbClr val="FFFFFF"/>
            </a:solidFill>
            <a:ln w="19050" cap="rnd">
              <a:solidFill>
                <a:srgbClr val="000000"/>
              </a:solidFill>
              <a:prstDash val="solid"/>
              <a:round/>
            </a:ln>
          </p:spPr>
        </p:sp>
        <p:sp>
          <p:nvSpPr>
            <p:cNvPr id="4" name="TextBox 4"/>
            <p:cNvSpPr txBox="1"/>
            <p:nvPr/>
          </p:nvSpPr>
          <p:spPr>
            <a:xfrm>
              <a:off x="0" y="-190500"/>
              <a:ext cx="2740310" cy="1577094"/>
            </a:xfrm>
            <a:prstGeom prst="rect">
              <a:avLst/>
            </a:prstGeom>
          </p:spPr>
          <p:txBody>
            <a:bodyPr lIns="86707" tIns="86707" rIns="86707" bIns="86707" rtlCol="0" anchor="ctr"/>
            <a:lstStyle/>
            <a:p>
              <a:pPr algn="ctr">
                <a:lnSpc>
                  <a:spcPts val="4320"/>
                </a:lnSpc>
              </a:pPr>
              <a:endParaRPr/>
            </a:p>
          </p:txBody>
        </p:sp>
      </p:grpSp>
      <p:grpSp>
        <p:nvGrpSpPr>
          <p:cNvPr id="5" name="Group 5"/>
          <p:cNvGrpSpPr/>
          <p:nvPr/>
        </p:nvGrpSpPr>
        <p:grpSpPr>
          <a:xfrm>
            <a:off x="2519117" y="308395"/>
            <a:ext cx="12684027" cy="1596954"/>
            <a:chOff x="0" y="0"/>
            <a:chExt cx="2069020" cy="260495"/>
          </a:xfrm>
        </p:grpSpPr>
        <p:sp>
          <p:nvSpPr>
            <p:cNvPr id="6" name="Freeform 6"/>
            <p:cNvSpPr/>
            <p:nvPr/>
          </p:nvSpPr>
          <p:spPr>
            <a:xfrm>
              <a:off x="0" y="0"/>
              <a:ext cx="2069020" cy="260495"/>
            </a:xfrm>
            <a:custGeom>
              <a:avLst/>
              <a:gdLst/>
              <a:ahLst/>
              <a:cxnLst/>
              <a:rect l="l" t="t" r="r" b="b"/>
              <a:pathLst>
                <a:path w="2069020" h="260495">
                  <a:moveTo>
                    <a:pt x="31129" y="0"/>
                  </a:moveTo>
                  <a:lnTo>
                    <a:pt x="2037891" y="0"/>
                  </a:lnTo>
                  <a:cubicBezTo>
                    <a:pt x="2046147" y="0"/>
                    <a:pt x="2054065" y="3280"/>
                    <a:pt x="2059902" y="9117"/>
                  </a:cubicBezTo>
                  <a:cubicBezTo>
                    <a:pt x="2065740" y="14955"/>
                    <a:pt x="2069020" y="22873"/>
                    <a:pt x="2069020" y="31129"/>
                  </a:cubicBezTo>
                  <a:lnTo>
                    <a:pt x="2069020" y="229367"/>
                  </a:lnTo>
                  <a:cubicBezTo>
                    <a:pt x="2069020" y="246559"/>
                    <a:pt x="2055083" y="260495"/>
                    <a:pt x="2037891" y="260495"/>
                  </a:cubicBezTo>
                  <a:lnTo>
                    <a:pt x="31129" y="260495"/>
                  </a:lnTo>
                  <a:cubicBezTo>
                    <a:pt x="22873" y="260495"/>
                    <a:pt x="14955" y="257216"/>
                    <a:pt x="9117" y="251378"/>
                  </a:cubicBezTo>
                  <a:cubicBezTo>
                    <a:pt x="3280" y="245540"/>
                    <a:pt x="0" y="237622"/>
                    <a:pt x="0" y="229367"/>
                  </a:cubicBezTo>
                  <a:lnTo>
                    <a:pt x="0" y="31129"/>
                  </a:lnTo>
                  <a:cubicBezTo>
                    <a:pt x="0" y="22873"/>
                    <a:pt x="3280" y="14955"/>
                    <a:pt x="9117" y="9117"/>
                  </a:cubicBezTo>
                  <a:cubicBezTo>
                    <a:pt x="14955" y="3280"/>
                    <a:pt x="22873" y="0"/>
                    <a:pt x="31129" y="0"/>
                  </a:cubicBezTo>
                  <a:close/>
                </a:path>
              </a:pathLst>
            </a:custGeom>
            <a:solidFill>
              <a:srgbClr val="012133"/>
            </a:solidFill>
          </p:spPr>
        </p:sp>
        <p:sp>
          <p:nvSpPr>
            <p:cNvPr id="7" name="TextBox 7"/>
            <p:cNvSpPr txBox="1"/>
            <p:nvPr/>
          </p:nvSpPr>
          <p:spPr>
            <a:xfrm>
              <a:off x="0" y="-190500"/>
              <a:ext cx="2069020" cy="450995"/>
            </a:xfrm>
            <a:prstGeom prst="rect">
              <a:avLst/>
            </a:prstGeom>
          </p:spPr>
          <p:txBody>
            <a:bodyPr lIns="82022" tIns="82022" rIns="82022" bIns="82022" rtlCol="0" anchor="ctr"/>
            <a:lstStyle/>
            <a:p>
              <a:pPr algn="ctr">
                <a:lnSpc>
                  <a:spcPts val="4320"/>
                </a:lnSpc>
              </a:pPr>
              <a:endParaRPr/>
            </a:p>
          </p:txBody>
        </p:sp>
      </p:grpSp>
      <p:grpSp>
        <p:nvGrpSpPr>
          <p:cNvPr id="8" name="Group 8"/>
          <p:cNvGrpSpPr/>
          <p:nvPr/>
        </p:nvGrpSpPr>
        <p:grpSpPr>
          <a:xfrm>
            <a:off x="2712529" y="371585"/>
            <a:ext cx="12297202" cy="1461637"/>
            <a:chOff x="0" y="0"/>
            <a:chExt cx="2005921" cy="238422"/>
          </a:xfrm>
        </p:grpSpPr>
        <p:sp>
          <p:nvSpPr>
            <p:cNvPr id="9" name="Freeform 9"/>
            <p:cNvSpPr/>
            <p:nvPr/>
          </p:nvSpPr>
          <p:spPr>
            <a:xfrm>
              <a:off x="0" y="0"/>
              <a:ext cx="2005921" cy="238422"/>
            </a:xfrm>
            <a:custGeom>
              <a:avLst/>
              <a:gdLst/>
              <a:ahLst/>
              <a:cxnLst/>
              <a:rect l="l" t="t" r="r" b="b"/>
              <a:pathLst>
                <a:path w="2005921" h="238422">
                  <a:moveTo>
                    <a:pt x="32108" y="0"/>
                  </a:moveTo>
                  <a:lnTo>
                    <a:pt x="1973813" y="0"/>
                  </a:lnTo>
                  <a:cubicBezTo>
                    <a:pt x="1991546" y="0"/>
                    <a:pt x="2005921" y="14375"/>
                    <a:pt x="2005921" y="32108"/>
                  </a:cubicBezTo>
                  <a:lnTo>
                    <a:pt x="2005921" y="206315"/>
                  </a:lnTo>
                  <a:cubicBezTo>
                    <a:pt x="2005921" y="224047"/>
                    <a:pt x="1991546" y="238422"/>
                    <a:pt x="1973813" y="238422"/>
                  </a:cubicBezTo>
                  <a:lnTo>
                    <a:pt x="32108" y="238422"/>
                  </a:lnTo>
                  <a:cubicBezTo>
                    <a:pt x="14375" y="238422"/>
                    <a:pt x="0" y="224047"/>
                    <a:pt x="0" y="206315"/>
                  </a:cubicBezTo>
                  <a:lnTo>
                    <a:pt x="0" y="32108"/>
                  </a:lnTo>
                  <a:cubicBezTo>
                    <a:pt x="0" y="14375"/>
                    <a:pt x="14375" y="0"/>
                    <a:pt x="32108" y="0"/>
                  </a:cubicBezTo>
                  <a:close/>
                </a:path>
              </a:pathLst>
            </a:custGeom>
            <a:solidFill>
              <a:srgbClr val="FFFFFF"/>
            </a:solidFill>
          </p:spPr>
        </p:sp>
        <p:sp>
          <p:nvSpPr>
            <p:cNvPr id="10" name="TextBox 10"/>
            <p:cNvSpPr txBox="1"/>
            <p:nvPr/>
          </p:nvSpPr>
          <p:spPr>
            <a:xfrm>
              <a:off x="0" y="-190500"/>
              <a:ext cx="2005921" cy="428922"/>
            </a:xfrm>
            <a:prstGeom prst="rect">
              <a:avLst/>
            </a:prstGeom>
          </p:spPr>
          <p:txBody>
            <a:bodyPr lIns="82022" tIns="82022" rIns="82022" bIns="82022" rtlCol="0" anchor="ctr"/>
            <a:lstStyle/>
            <a:p>
              <a:pPr algn="ctr">
                <a:lnSpc>
                  <a:spcPts val="4320"/>
                </a:lnSpc>
              </a:pPr>
              <a:endParaRPr/>
            </a:p>
          </p:txBody>
        </p:sp>
      </p:grpSp>
      <p:sp>
        <p:nvSpPr>
          <p:cNvPr id="11" name="Freeform 11"/>
          <p:cNvSpPr/>
          <p:nvPr/>
        </p:nvSpPr>
        <p:spPr>
          <a:xfrm>
            <a:off x="10959039" y="3093356"/>
            <a:ext cx="6711367" cy="6350187"/>
          </a:xfrm>
          <a:custGeom>
            <a:avLst/>
            <a:gdLst/>
            <a:ahLst/>
            <a:cxnLst/>
            <a:rect l="l" t="t" r="r" b="b"/>
            <a:pathLst>
              <a:path w="6711367" h="6350187">
                <a:moveTo>
                  <a:pt x="0" y="0"/>
                </a:moveTo>
                <a:lnTo>
                  <a:pt x="6711367" y="0"/>
                </a:lnTo>
                <a:lnTo>
                  <a:pt x="6711367" y="6350187"/>
                </a:lnTo>
                <a:lnTo>
                  <a:pt x="0" y="6350187"/>
                </a:lnTo>
                <a:lnTo>
                  <a:pt x="0" y="0"/>
                </a:lnTo>
                <a:close/>
              </a:path>
            </a:pathLst>
          </a:custGeom>
          <a:blipFill>
            <a:blip r:embed="rId2"/>
            <a:stretch>
              <a:fillRect l="-1824" r="-1824"/>
            </a:stretch>
          </a:blipFill>
        </p:spPr>
      </p:sp>
      <p:sp>
        <p:nvSpPr>
          <p:cNvPr id="12" name="TextBox 12"/>
          <p:cNvSpPr txBox="1"/>
          <p:nvPr/>
        </p:nvSpPr>
        <p:spPr>
          <a:xfrm>
            <a:off x="397652" y="2367689"/>
            <a:ext cx="10561387" cy="2655173"/>
          </a:xfrm>
          <a:prstGeom prst="rect">
            <a:avLst/>
          </a:prstGeom>
        </p:spPr>
        <p:txBody>
          <a:bodyPr lIns="0" tIns="0" rIns="0" bIns="0" rtlCol="0" anchor="t">
            <a:spAutoFit/>
          </a:bodyPr>
          <a:lstStyle/>
          <a:p>
            <a:pPr algn="ctr">
              <a:lnSpc>
                <a:spcPts val="4509"/>
              </a:lnSpc>
              <a:spcBef>
                <a:spcPct val="0"/>
              </a:spcBef>
            </a:pPr>
            <a:r>
              <a:rPr lang="en-US" sz="2505" i="1">
                <a:solidFill>
                  <a:srgbClr val="000000"/>
                </a:solidFill>
                <a:latin typeface="Arial Italics"/>
                <a:ea typeface="Arial Italics"/>
                <a:cs typeface="Arial Italics"/>
                <a:sym typeface="Arial Italics"/>
              </a:rPr>
              <a:t>SUD is a security feature that</a:t>
            </a:r>
            <a:r>
              <a:rPr lang="en-US" sz="2505" b="1" i="1">
                <a:solidFill>
                  <a:srgbClr val="000000"/>
                </a:solidFill>
                <a:latin typeface="Arial Bold Italics"/>
                <a:ea typeface="Arial Bold Italics"/>
                <a:cs typeface="Arial Bold Italics"/>
                <a:sym typeface="Arial Bold Italics"/>
              </a:rPr>
              <a:t> blocks user-mode access</a:t>
            </a:r>
            <a:r>
              <a:rPr lang="en-US" sz="2505" i="1">
                <a:solidFill>
                  <a:srgbClr val="000000"/>
                </a:solidFill>
                <a:latin typeface="Arial Italics"/>
                <a:ea typeface="Arial Italics"/>
                <a:cs typeface="Arial Italics"/>
                <a:sym typeface="Arial Italics"/>
              </a:rPr>
              <a:t> </a:t>
            </a:r>
            <a:r>
              <a:rPr lang="en-US" sz="2505" b="1" i="1">
                <a:solidFill>
                  <a:srgbClr val="000000"/>
                </a:solidFill>
                <a:latin typeface="Arial Bold Italics"/>
                <a:ea typeface="Arial Bold Italics"/>
                <a:cs typeface="Arial Bold Italics"/>
                <a:sym typeface="Arial Bold Italics"/>
              </a:rPr>
              <a:t>to certain memory areas</a:t>
            </a:r>
            <a:r>
              <a:rPr lang="en-US" sz="2505" i="1">
                <a:solidFill>
                  <a:srgbClr val="000000"/>
                </a:solidFill>
                <a:latin typeface="Arial Italics"/>
                <a:ea typeface="Arial Italics"/>
                <a:cs typeface="Arial Italics"/>
                <a:sym typeface="Arial Italics"/>
              </a:rPr>
              <a:t> when the CPU is operating in kernel mode, preventing malicious access.</a:t>
            </a:r>
          </a:p>
          <a:p>
            <a:pPr algn="ctr">
              <a:lnSpc>
                <a:spcPts val="2349"/>
              </a:lnSpc>
              <a:spcBef>
                <a:spcPct val="0"/>
              </a:spcBef>
            </a:pPr>
            <a:endParaRPr lang="en-US" sz="2505" i="1">
              <a:solidFill>
                <a:srgbClr val="000000"/>
              </a:solidFill>
              <a:latin typeface="Arial Italics"/>
              <a:ea typeface="Arial Italics"/>
              <a:cs typeface="Arial Italics"/>
              <a:sym typeface="Arial Italics"/>
            </a:endParaRPr>
          </a:p>
          <a:p>
            <a:pPr algn="ctr">
              <a:lnSpc>
                <a:spcPts val="2349"/>
              </a:lnSpc>
              <a:spcBef>
                <a:spcPct val="0"/>
              </a:spcBef>
            </a:pPr>
            <a:endParaRPr lang="en-US" sz="2505" i="1">
              <a:solidFill>
                <a:srgbClr val="000000"/>
              </a:solidFill>
              <a:latin typeface="Arial Italics"/>
              <a:ea typeface="Arial Italics"/>
              <a:cs typeface="Arial Italics"/>
              <a:sym typeface="Arial Italics"/>
            </a:endParaRPr>
          </a:p>
          <a:p>
            <a:pPr algn="ctr">
              <a:lnSpc>
                <a:spcPts val="2349"/>
              </a:lnSpc>
              <a:spcBef>
                <a:spcPct val="0"/>
              </a:spcBef>
            </a:pPr>
            <a:r>
              <a:rPr lang="en-US" sz="1305" i="1">
                <a:solidFill>
                  <a:srgbClr val="000000"/>
                </a:solidFill>
                <a:latin typeface="Arial Italics"/>
                <a:ea typeface="Arial Italics"/>
                <a:cs typeface="Arial Italics"/>
                <a:sym typeface="Arial Italics"/>
              </a:rPr>
              <a:t>.</a:t>
            </a:r>
          </a:p>
        </p:txBody>
      </p:sp>
      <p:grpSp>
        <p:nvGrpSpPr>
          <p:cNvPr id="13" name="Group 13"/>
          <p:cNvGrpSpPr/>
          <p:nvPr/>
        </p:nvGrpSpPr>
        <p:grpSpPr>
          <a:xfrm>
            <a:off x="471321" y="4656665"/>
            <a:ext cx="9922512" cy="4786878"/>
            <a:chOff x="0" y="0"/>
            <a:chExt cx="2671511" cy="1288807"/>
          </a:xfrm>
        </p:grpSpPr>
        <p:sp>
          <p:nvSpPr>
            <p:cNvPr id="14" name="Freeform 14"/>
            <p:cNvSpPr/>
            <p:nvPr/>
          </p:nvSpPr>
          <p:spPr>
            <a:xfrm>
              <a:off x="0" y="0"/>
              <a:ext cx="2671511" cy="1288807"/>
            </a:xfrm>
            <a:custGeom>
              <a:avLst/>
              <a:gdLst/>
              <a:ahLst/>
              <a:cxnLst/>
              <a:rect l="l" t="t" r="r" b="b"/>
              <a:pathLst>
                <a:path w="2671511" h="1288807">
                  <a:moveTo>
                    <a:pt x="78024" y="0"/>
                  </a:moveTo>
                  <a:lnTo>
                    <a:pt x="2593488" y="0"/>
                  </a:lnTo>
                  <a:cubicBezTo>
                    <a:pt x="2636579" y="0"/>
                    <a:pt x="2671511" y="34932"/>
                    <a:pt x="2671511" y="78024"/>
                  </a:cubicBezTo>
                  <a:lnTo>
                    <a:pt x="2671511" y="1210783"/>
                  </a:lnTo>
                  <a:cubicBezTo>
                    <a:pt x="2671511" y="1253874"/>
                    <a:pt x="2636579" y="1288807"/>
                    <a:pt x="2593488" y="1288807"/>
                  </a:cubicBezTo>
                  <a:lnTo>
                    <a:pt x="78024" y="1288807"/>
                  </a:lnTo>
                  <a:cubicBezTo>
                    <a:pt x="34932" y="1288807"/>
                    <a:pt x="0" y="1253874"/>
                    <a:pt x="0" y="1210783"/>
                  </a:cubicBezTo>
                  <a:lnTo>
                    <a:pt x="0" y="78024"/>
                  </a:lnTo>
                  <a:cubicBezTo>
                    <a:pt x="0" y="34932"/>
                    <a:pt x="34932" y="0"/>
                    <a:pt x="78024" y="0"/>
                  </a:cubicBezTo>
                  <a:close/>
                </a:path>
              </a:pathLst>
            </a:custGeom>
            <a:solidFill>
              <a:srgbClr val="FFFFFF"/>
            </a:solidFill>
            <a:ln w="19050" cap="rnd">
              <a:solidFill>
                <a:srgbClr val="000000"/>
              </a:solidFill>
              <a:prstDash val="solid"/>
              <a:round/>
            </a:ln>
          </p:spPr>
        </p:sp>
        <p:sp>
          <p:nvSpPr>
            <p:cNvPr id="15" name="TextBox 15"/>
            <p:cNvSpPr txBox="1"/>
            <p:nvPr/>
          </p:nvSpPr>
          <p:spPr>
            <a:xfrm>
              <a:off x="0" y="-190500"/>
              <a:ext cx="2671511" cy="1479307"/>
            </a:xfrm>
            <a:prstGeom prst="rect">
              <a:avLst/>
            </a:prstGeom>
          </p:spPr>
          <p:txBody>
            <a:bodyPr lIns="86707" tIns="86707" rIns="86707" bIns="86707" rtlCol="0" anchor="ctr"/>
            <a:lstStyle/>
            <a:p>
              <a:pPr algn="ctr">
                <a:lnSpc>
                  <a:spcPts val="4320"/>
                </a:lnSpc>
              </a:pPr>
              <a:endParaRPr/>
            </a:p>
          </p:txBody>
        </p:sp>
      </p:grpSp>
      <p:grpSp>
        <p:nvGrpSpPr>
          <p:cNvPr id="16" name="Group 16"/>
          <p:cNvGrpSpPr/>
          <p:nvPr/>
        </p:nvGrpSpPr>
        <p:grpSpPr>
          <a:xfrm>
            <a:off x="340763" y="4231315"/>
            <a:ext cx="3730826" cy="850700"/>
            <a:chOff x="0" y="0"/>
            <a:chExt cx="1061859" cy="242124"/>
          </a:xfrm>
        </p:grpSpPr>
        <p:sp>
          <p:nvSpPr>
            <p:cNvPr id="17" name="Freeform 17"/>
            <p:cNvSpPr/>
            <p:nvPr/>
          </p:nvSpPr>
          <p:spPr>
            <a:xfrm>
              <a:off x="0" y="0"/>
              <a:ext cx="1061859" cy="242124"/>
            </a:xfrm>
            <a:custGeom>
              <a:avLst/>
              <a:gdLst/>
              <a:ahLst/>
              <a:cxnLst/>
              <a:rect l="l" t="t" r="r" b="b"/>
              <a:pathLst>
                <a:path w="1061859" h="242124">
                  <a:moveTo>
                    <a:pt x="105831" y="0"/>
                  </a:moveTo>
                  <a:lnTo>
                    <a:pt x="956028" y="0"/>
                  </a:lnTo>
                  <a:cubicBezTo>
                    <a:pt x="1014477" y="0"/>
                    <a:pt x="1061859" y="47382"/>
                    <a:pt x="1061859" y="105831"/>
                  </a:cubicBezTo>
                  <a:lnTo>
                    <a:pt x="1061859" y="136293"/>
                  </a:lnTo>
                  <a:cubicBezTo>
                    <a:pt x="1061859" y="164361"/>
                    <a:pt x="1050709" y="191280"/>
                    <a:pt x="1030862" y="211127"/>
                  </a:cubicBezTo>
                  <a:cubicBezTo>
                    <a:pt x="1011015" y="230974"/>
                    <a:pt x="984096" y="242124"/>
                    <a:pt x="956028" y="242124"/>
                  </a:cubicBezTo>
                  <a:lnTo>
                    <a:pt x="105831" y="242124"/>
                  </a:lnTo>
                  <a:cubicBezTo>
                    <a:pt x="77763" y="242124"/>
                    <a:pt x="50844" y="230974"/>
                    <a:pt x="30997" y="211127"/>
                  </a:cubicBezTo>
                  <a:cubicBezTo>
                    <a:pt x="11150" y="191280"/>
                    <a:pt x="0" y="164361"/>
                    <a:pt x="0" y="136293"/>
                  </a:cubicBezTo>
                  <a:lnTo>
                    <a:pt x="0" y="105831"/>
                  </a:lnTo>
                  <a:cubicBezTo>
                    <a:pt x="0" y="77763"/>
                    <a:pt x="11150" y="50844"/>
                    <a:pt x="30997" y="30997"/>
                  </a:cubicBezTo>
                  <a:cubicBezTo>
                    <a:pt x="50844" y="11150"/>
                    <a:pt x="77763" y="0"/>
                    <a:pt x="105831" y="0"/>
                  </a:cubicBezTo>
                  <a:close/>
                </a:path>
              </a:pathLst>
            </a:custGeom>
            <a:solidFill>
              <a:srgbClr val="012133"/>
            </a:solidFill>
          </p:spPr>
        </p:sp>
        <p:sp>
          <p:nvSpPr>
            <p:cNvPr id="18" name="TextBox 18"/>
            <p:cNvSpPr txBox="1"/>
            <p:nvPr/>
          </p:nvSpPr>
          <p:spPr>
            <a:xfrm>
              <a:off x="0" y="-190500"/>
              <a:ext cx="1061859" cy="432624"/>
            </a:xfrm>
            <a:prstGeom prst="rect">
              <a:avLst/>
            </a:prstGeom>
          </p:spPr>
          <p:txBody>
            <a:bodyPr lIns="82022" tIns="82022" rIns="82022" bIns="82022" rtlCol="0" anchor="ctr"/>
            <a:lstStyle/>
            <a:p>
              <a:pPr algn="ctr">
                <a:lnSpc>
                  <a:spcPts val="4320"/>
                </a:lnSpc>
              </a:pPr>
              <a:endParaRPr/>
            </a:p>
          </p:txBody>
        </p:sp>
      </p:grpSp>
      <p:grpSp>
        <p:nvGrpSpPr>
          <p:cNvPr id="19" name="Group 19"/>
          <p:cNvGrpSpPr/>
          <p:nvPr/>
        </p:nvGrpSpPr>
        <p:grpSpPr>
          <a:xfrm>
            <a:off x="397652" y="4267357"/>
            <a:ext cx="3617047" cy="778617"/>
            <a:chOff x="0" y="0"/>
            <a:chExt cx="1029476" cy="221608"/>
          </a:xfrm>
        </p:grpSpPr>
        <p:sp>
          <p:nvSpPr>
            <p:cNvPr id="20" name="Freeform 20"/>
            <p:cNvSpPr/>
            <p:nvPr/>
          </p:nvSpPr>
          <p:spPr>
            <a:xfrm>
              <a:off x="0" y="0"/>
              <a:ext cx="1029476" cy="221608"/>
            </a:xfrm>
            <a:custGeom>
              <a:avLst/>
              <a:gdLst/>
              <a:ahLst/>
              <a:cxnLst/>
              <a:rect l="l" t="t" r="r" b="b"/>
              <a:pathLst>
                <a:path w="1029476" h="221608">
                  <a:moveTo>
                    <a:pt x="109160" y="0"/>
                  </a:moveTo>
                  <a:lnTo>
                    <a:pt x="920315" y="0"/>
                  </a:lnTo>
                  <a:cubicBezTo>
                    <a:pt x="980603" y="0"/>
                    <a:pt x="1029476" y="48873"/>
                    <a:pt x="1029476" y="109160"/>
                  </a:cubicBezTo>
                  <a:lnTo>
                    <a:pt x="1029476" y="112448"/>
                  </a:lnTo>
                  <a:cubicBezTo>
                    <a:pt x="1029476" y="172735"/>
                    <a:pt x="980603" y="221608"/>
                    <a:pt x="920315" y="221608"/>
                  </a:cubicBezTo>
                  <a:lnTo>
                    <a:pt x="109160" y="221608"/>
                  </a:lnTo>
                  <a:cubicBezTo>
                    <a:pt x="80209" y="221608"/>
                    <a:pt x="52444" y="210107"/>
                    <a:pt x="31972" y="189636"/>
                  </a:cubicBezTo>
                  <a:cubicBezTo>
                    <a:pt x="11501" y="169164"/>
                    <a:pt x="0" y="141399"/>
                    <a:pt x="0" y="112448"/>
                  </a:cubicBezTo>
                  <a:lnTo>
                    <a:pt x="0" y="109160"/>
                  </a:lnTo>
                  <a:cubicBezTo>
                    <a:pt x="0" y="48873"/>
                    <a:pt x="48873" y="0"/>
                    <a:pt x="109160" y="0"/>
                  </a:cubicBezTo>
                  <a:close/>
                </a:path>
              </a:pathLst>
            </a:custGeom>
            <a:solidFill>
              <a:srgbClr val="FFFFFF"/>
            </a:solidFill>
          </p:spPr>
        </p:sp>
        <p:sp>
          <p:nvSpPr>
            <p:cNvPr id="21" name="TextBox 21"/>
            <p:cNvSpPr txBox="1"/>
            <p:nvPr/>
          </p:nvSpPr>
          <p:spPr>
            <a:xfrm>
              <a:off x="0" y="-190500"/>
              <a:ext cx="1029476" cy="412108"/>
            </a:xfrm>
            <a:prstGeom prst="rect">
              <a:avLst/>
            </a:prstGeom>
          </p:spPr>
          <p:txBody>
            <a:bodyPr lIns="82022" tIns="82022" rIns="82022" bIns="82022" rtlCol="0" anchor="ctr"/>
            <a:lstStyle/>
            <a:p>
              <a:pPr algn="ctr">
                <a:lnSpc>
                  <a:spcPts val="4320"/>
                </a:lnSpc>
              </a:pPr>
              <a:endParaRPr/>
            </a:p>
          </p:txBody>
        </p:sp>
      </p:grpSp>
      <p:grpSp>
        <p:nvGrpSpPr>
          <p:cNvPr id="22" name="Group 22"/>
          <p:cNvGrpSpPr/>
          <p:nvPr/>
        </p:nvGrpSpPr>
        <p:grpSpPr>
          <a:xfrm>
            <a:off x="11555380" y="8659423"/>
            <a:ext cx="1191151" cy="407905"/>
            <a:chOff x="0" y="0"/>
            <a:chExt cx="313719" cy="107432"/>
          </a:xfrm>
        </p:grpSpPr>
        <p:sp>
          <p:nvSpPr>
            <p:cNvPr id="23" name="Freeform 23"/>
            <p:cNvSpPr/>
            <p:nvPr/>
          </p:nvSpPr>
          <p:spPr>
            <a:xfrm>
              <a:off x="0" y="0"/>
              <a:ext cx="313719" cy="107432"/>
            </a:xfrm>
            <a:custGeom>
              <a:avLst/>
              <a:gdLst/>
              <a:ahLst/>
              <a:cxnLst/>
              <a:rect l="l" t="t" r="r" b="b"/>
              <a:pathLst>
                <a:path w="313719" h="107432">
                  <a:moveTo>
                    <a:pt x="53716" y="0"/>
                  </a:moveTo>
                  <a:lnTo>
                    <a:pt x="260003" y="0"/>
                  </a:lnTo>
                  <a:cubicBezTo>
                    <a:pt x="274249" y="0"/>
                    <a:pt x="287912" y="5659"/>
                    <a:pt x="297986" y="15733"/>
                  </a:cubicBezTo>
                  <a:cubicBezTo>
                    <a:pt x="308059" y="25807"/>
                    <a:pt x="313719" y="39470"/>
                    <a:pt x="313719" y="53716"/>
                  </a:cubicBezTo>
                  <a:lnTo>
                    <a:pt x="313719" y="53716"/>
                  </a:lnTo>
                  <a:cubicBezTo>
                    <a:pt x="313719" y="67962"/>
                    <a:pt x="308059" y="81625"/>
                    <a:pt x="297986" y="91699"/>
                  </a:cubicBezTo>
                  <a:cubicBezTo>
                    <a:pt x="287912" y="101772"/>
                    <a:pt x="274249" y="107432"/>
                    <a:pt x="260003" y="107432"/>
                  </a:cubicBezTo>
                  <a:lnTo>
                    <a:pt x="53716" y="107432"/>
                  </a:lnTo>
                  <a:cubicBezTo>
                    <a:pt x="39470" y="107432"/>
                    <a:pt x="25807" y="101772"/>
                    <a:pt x="15733" y="91699"/>
                  </a:cubicBezTo>
                  <a:cubicBezTo>
                    <a:pt x="5659" y="81625"/>
                    <a:pt x="0" y="67962"/>
                    <a:pt x="0" y="53716"/>
                  </a:cubicBezTo>
                  <a:lnTo>
                    <a:pt x="0" y="53716"/>
                  </a:lnTo>
                  <a:cubicBezTo>
                    <a:pt x="0" y="39470"/>
                    <a:pt x="5659" y="25807"/>
                    <a:pt x="15733" y="15733"/>
                  </a:cubicBezTo>
                  <a:cubicBezTo>
                    <a:pt x="25807" y="5659"/>
                    <a:pt x="39470" y="0"/>
                    <a:pt x="53716" y="0"/>
                  </a:cubicBezTo>
                  <a:close/>
                </a:path>
              </a:pathLst>
            </a:custGeom>
            <a:solidFill>
              <a:srgbClr val="FFFFFF"/>
            </a:solidFill>
          </p:spPr>
        </p:sp>
        <p:sp>
          <p:nvSpPr>
            <p:cNvPr id="24" name="TextBox 24"/>
            <p:cNvSpPr txBox="1"/>
            <p:nvPr/>
          </p:nvSpPr>
          <p:spPr>
            <a:xfrm>
              <a:off x="0" y="-190500"/>
              <a:ext cx="313719" cy="297932"/>
            </a:xfrm>
            <a:prstGeom prst="rect">
              <a:avLst/>
            </a:prstGeom>
          </p:spPr>
          <p:txBody>
            <a:bodyPr lIns="50800" tIns="50800" rIns="50800" bIns="50800" rtlCol="0" anchor="ctr"/>
            <a:lstStyle/>
            <a:p>
              <a:pPr algn="ctr">
                <a:lnSpc>
                  <a:spcPts val="4320"/>
                </a:lnSpc>
              </a:pPr>
              <a:endParaRPr/>
            </a:p>
          </p:txBody>
        </p:sp>
      </p:grpSp>
      <p:sp>
        <p:nvSpPr>
          <p:cNvPr id="25" name="TextBox 25"/>
          <p:cNvSpPr txBox="1"/>
          <p:nvPr/>
        </p:nvSpPr>
        <p:spPr>
          <a:xfrm>
            <a:off x="2590897" y="377281"/>
            <a:ext cx="12540465" cy="982641"/>
          </a:xfrm>
          <a:prstGeom prst="rect">
            <a:avLst/>
          </a:prstGeom>
        </p:spPr>
        <p:txBody>
          <a:bodyPr wrap="square" lIns="0" tIns="0" rIns="0" bIns="0" rtlCol="0" anchor="t">
            <a:spAutoFit/>
          </a:bodyPr>
          <a:lstStyle/>
          <a:p>
            <a:pPr algn="ctr">
              <a:lnSpc>
                <a:spcPts val="8459"/>
              </a:lnSpc>
              <a:spcBef>
                <a:spcPct val="0"/>
              </a:spcBef>
            </a:pPr>
            <a:r>
              <a:rPr lang="en-US" sz="4699" b="1" i="1" dirty="0">
                <a:solidFill>
                  <a:srgbClr val="000000"/>
                </a:solidFill>
                <a:latin typeface="Arial Bold Italics"/>
                <a:ea typeface="Arial Bold Italics"/>
                <a:cs typeface="Arial Bold Italics"/>
                <a:sym typeface="Arial Bold Italics"/>
              </a:rPr>
              <a:t>Supervisor Mode Access Prevention (SUD)</a:t>
            </a:r>
          </a:p>
        </p:txBody>
      </p:sp>
      <p:sp>
        <p:nvSpPr>
          <p:cNvPr id="26" name="TextBox 26"/>
          <p:cNvSpPr txBox="1"/>
          <p:nvPr/>
        </p:nvSpPr>
        <p:spPr>
          <a:xfrm>
            <a:off x="471321" y="4222762"/>
            <a:ext cx="9625272" cy="5755843"/>
          </a:xfrm>
          <a:prstGeom prst="rect">
            <a:avLst/>
          </a:prstGeom>
        </p:spPr>
        <p:txBody>
          <a:bodyPr lIns="0" tIns="0" rIns="0" bIns="0" rtlCol="0" anchor="t">
            <a:spAutoFit/>
          </a:bodyPr>
          <a:lstStyle/>
          <a:p>
            <a:pPr algn="l">
              <a:lnSpc>
                <a:spcPts val="5335"/>
              </a:lnSpc>
              <a:spcBef>
                <a:spcPct val="0"/>
              </a:spcBef>
            </a:pPr>
            <a:r>
              <a:rPr lang="en-US" sz="2963" b="1" i="1">
                <a:solidFill>
                  <a:srgbClr val="000000"/>
                </a:solidFill>
                <a:latin typeface="Arial Bold Italics"/>
                <a:ea typeface="Arial Bold Italics"/>
                <a:cs typeface="Arial Bold Italics"/>
                <a:sym typeface="Arial Bold Italics"/>
              </a:rPr>
              <a:t>Key Features:</a:t>
            </a:r>
          </a:p>
          <a:p>
            <a:pPr marL="531979" lvl="1" indent="-265989" algn="l">
              <a:lnSpc>
                <a:spcPts val="4435"/>
              </a:lnSpc>
              <a:buFont typeface="Arial"/>
              <a:buChar char="•"/>
            </a:pPr>
            <a:r>
              <a:rPr lang="en-US" sz="2464" i="1">
                <a:solidFill>
                  <a:srgbClr val="000000"/>
                </a:solidFill>
                <a:latin typeface="Arial Italics"/>
                <a:ea typeface="Arial Italics"/>
                <a:cs typeface="Arial Italics"/>
                <a:sym typeface="Arial Italics"/>
              </a:rPr>
              <a:t>Prevents kernel memory from being accessed during system call execution.</a:t>
            </a:r>
          </a:p>
          <a:p>
            <a:pPr marL="531979" lvl="1" indent="-265989" algn="l">
              <a:lnSpc>
                <a:spcPts val="4435"/>
              </a:lnSpc>
              <a:buFont typeface="Arial"/>
              <a:buChar char="•"/>
            </a:pPr>
            <a:r>
              <a:rPr lang="en-US" sz="2464" i="1">
                <a:solidFill>
                  <a:srgbClr val="000000"/>
                </a:solidFill>
                <a:latin typeface="Arial Italics"/>
                <a:ea typeface="Arial Italics"/>
                <a:cs typeface="Arial Italics"/>
                <a:sym typeface="Arial Italics"/>
              </a:rPr>
              <a:t>Automatically </a:t>
            </a:r>
            <a:r>
              <a:rPr lang="en-US" sz="2464" b="1" i="1">
                <a:solidFill>
                  <a:srgbClr val="000000"/>
                </a:solidFill>
                <a:latin typeface="Arial Bold Italics"/>
                <a:ea typeface="Arial Bold Italics"/>
                <a:cs typeface="Arial Bold Italics"/>
                <a:sym typeface="Arial Bold Italics"/>
              </a:rPr>
              <a:t>blocks unauthorized or unintended data leaks</a:t>
            </a:r>
            <a:r>
              <a:rPr lang="en-US" sz="2464" i="1">
                <a:solidFill>
                  <a:srgbClr val="000000"/>
                </a:solidFill>
                <a:latin typeface="Arial Italics"/>
                <a:ea typeface="Arial Italics"/>
                <a:cs typeface="Arial Italics"/>
                <a:sym typeface="Arial Italics"/>
              </a:rPr>
              <a:t> during syscall transitions.</a:t>
            </a:r>
          </a:p>
          <a:p>
            <a:pPr marL="531979" lvl="1" indent="-265989" algn="l">
              <a:lnSpc>
                <a:spcPts val="4435"/>
              </a:lnSpc>
              <a:spcBef>
                <a:spcPct val="0"/>
              </a:spcBef>
              <a:buFont typeface="Arial"/>
              <a:buChar char="•"/>
            </a:pPr>
            <a:r>
              <a:rPr lang="en-US" sz="2464" i="1">
                <a:solidFill>
                  <a:srgbClr val="000000"/>
                </a:solidFill>
                <a:latin typeface="Arial Italics"/>
                <a:ea typeface="Arial Italics"/>
                <a:cs typeface="Arial Italics"/>
                <a:sym typeface="Arial Italics"/>
              </a:rPr>
              <a:t>SUD ensures system call security by enforcing strict separation between user and kernel space, </a:t>
            </a:r>
            <a:r>
              <a:rPr lang="en-US" sz="2464" b="1" i="1">
                <a:solidFill>
                  <a:srgbClr val="000000"/>
                </a:solidFill>
                <a:latin typeface="Arial Bold Italics"/>
                <a:ea typeface="Arial Bold Italics"/>
                <a:cs typeface="Arial Bold Italics"/>
                <a:sym typeface="Arial Bold Italics"/>
              </a:rPr>
              <a:t>preventing privilege escalation attacks</a:t>
            </a:r>
          </a:p>
          <a:p>
            <a:pPr algn="l">
              <a:lnSpc>
                <a:spcPts val="4435"/>
              </a:lnSpc>
              <a:spcBef>
                <a:spcPct val="0"/>
              </a:spcBef>
            </a:pPr>
            <a:endParaRPr lang="en-US" sz="2464" b="1" i="1">
              <a:solidFill>
                <a:srgbClr val="000000"/>
              </a:solidFill>
              <a:latin typeface="Arial Bold Italics"/>
              <a:ea typeface="Arial Bold Italics"/>
              <a:cs typeface="Arial Bold Italics"/>
              <a:sym typeface="Arial Bold Italics"/>
            </a:endParaRPr>
          </a:p>
          <a:p>
            <a:pPr algn="l">
              <a:lnSpc>
                <a:spcPts val="4435"/>
              </a:lnSpc>
              <a:spcBef>
                <a:spcPct val="0"/>
              </a:spcBef>
            </a:pPr>
            <a:endParaRPr lang="en-US" sz="2464" b="1" i="1">
              <a:solidFill>
                <a:srgbClr val="000000"/>
              </a:solidFill>
              <a:latin typeface="Arial Bold Italics"/>
              <a:ea typeface="Arial Bold Italics"/>
              <a:cs typeface="Arial Bold Italics"/>
              <a:sym typeface="Arial Bold Italics"/>
            </a:endParaRPr>
          </a:p>
        </p:txBody>
      </p:sp>
      <p:grpSp>
        <p:nvGrpSpPr>
          <p:cNvPr id="27" name="Group 27"/>
          <p:cNvGrpSpPr/>
          <p:nvPr/>
        </p:nvGrpSpPr>
        <p:grpSpPr>
          <a:xfrm>
            <a:off x="152400" y="9797630"/>
            <a:ext cx="18288000" cy="1019170"/>
            <a:chOff x="0" y="0"/>
            <a:chExt cx="24384000" cy="1358893"/>
          </a:xfrm>
        </p:grpSpPr>
        <p:sp>
          <p:nvSpPr>
            <p:cNvPr id="28" name="Freeform 28"/>
            <p:cNvSpPr/>
            <p:nvPr/>
          </p:nvSpPr>
          <p:spPr>
            <a:xfrm>
              <a:off x="0" y="0"/>
              <a:ext cx="24384000" cy="1358822"/>
            </a:xfrm>
            <a:custGeom>
              <a:avLst/>
              <a:gdLst/>
              <a:ahLst/>
              <a:cxnLst/>
              <a:rect l="l" t="t" r="r" b="b"/>
              <a:pathLst>
                <a:path w="24384000" h="1358822">
                  <a:moveTo>
                    <a:pt x="0" y="0"/>
                  </a:moveTo>
                  <a:lnTo>
                    <a:pt x="24384000" y="0"/>
                  </a:lnTo>
                  <a:lnTo>
                    <a:pt x="24384000" y="1358822"/>
                  </a:lnTo>
                  <a:lnTo>
                    <a:pt x="0" y="1358822"/>
                  </a:lnTo>
                  <a:close/>
                </a:path>
              </a:pathLst>
            </a:custGeom>
            <a:solidFill>
              <a:srgbClr val="0070C0"/>
            </a:solidFill>
          </p:spPr>
        </p:sp>
      </p:grpSp>
      <p:sp>
        <p:nvSpPr>
          <p:cNvPr id="29" name="TextBox 29"/>
          <p:cNvSpPr txBox="1"/>
          <p:nvPr/>
        </p:nvSpPr>
        <p:spPr>
          <a:xfrm>
            <a:off x="13893454" y="9797630"/>
            <a:ext cx="4130050" cy="361950"/>
          </a:xfrm>
          <a:prstGeom prst="rect">
            <a:avLst/>
          </a:prstGeom>
        </p:spPr>
        <p:txBody>
          <a:bodyPr lIns="0" tIns="0" rIns="0" bIns="0" rtlCol="0" anchor="t">
            <a:spAutoFit/>
          </a:bodyPr>
          <a:lstStyle/>
          <a:p>
            <a:pPr algn="r">
              <a:lnSpc>
                <a:spcPts val="2879"/>
              </a:lnSpc>
            </a:pPr>
            <a:r>
              <a:rPr lang="en-US" sz="2399" b="1">
                <a:solidFill>
                  <a:srgbClr val="FFFFFF"/>
                </a:solidFill>
                <a:latin typeface="Oswald Bold"/>
                <a:ea typeface="Oswald Bold"/>
                <a:cs typeface="Oswald Bold"/>
                <a:sym typeface="Oswald Bold"/>
              </a:rPr>
              <a:t>9</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1143</Words>
  <Application>Microsoft Office PowerPoint</Application>
  <PresentationFormat>Custom</PresentationFormat>
  <Paragraphs>151</Paragraphs>
  <Slides>15</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15</vt:i4>
      </vt:variant>
    </vt:vector>
  </HeadingPairs>
  <TitlesOfParts>
    <vt:vector size="31" baseType="lpstr">
      <vt:lpstr>Arial Italics</vt:lpstr>
      <vt:lpstr>DM Serif Display</vt:lpstr>
      <vt:lpstr>Calibri</vt:lpstr>
      <vt:lpstr>Arial</vt:lpstr>
      <vt:lpstr>Oswald</vt:lpstr>
      <vt:lpstr>Helios Bold</vt:lpstr>
      <vt:lpstr>Arial Bold</vt:lpstr>
      <vt:lpstr>Dynamo Condensed Bold</vt:lpstr>
      <vt:lpstr>Arial Bold Italics</vt:lpstr>
      <vt:lpstr>Canva Sans Bold</vt:lpstr>
      <vt:lpstr>Oswald Bold</vt:lpstr>
      <vt:lpstr>Times New Roman Bold</vt:lpstr>
      <vt:lpstr>Canva Sans Bold Italics</vt:lpstr>
      <vt:lpstr>Canva Sans</vt:lpstr>
      <vt:lpstr>Garamond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NexPro</dc:title>
  <dc:creator>Parth</dc:creator>
  <cp:lastModifiedBy>Parth Thakre</cp:lastModifiedBy>
  <cp:revision>2</cp:revision>
  <dcterms:created xsi:type="dcterms:W3CDTF">2006-08-16T00:00:00Z</dcterms:created>
  <dcterms:modified xsi:type="dcterms:W3CDTF">2024-09-21T05:19:13Z</dcterms:modified>
  <dc:identifier>DAGRQUKXcog</dc:identifier>
</cp:coreProperties>
</file>